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5"/>
  </p:handoutMasterIdLst>
  <p:sldIdLst>
    <p:sldId id="256" r:id="rId3"/>
    <p:sldId id="394" r:id="rId4"/>
    <p:sldId id="416" r:id="rId5"/>
    <p:sldId id="474" r:id="rId7"/>
    <p:sldId id="475" r:id="rId8"/>
    <p:sldId id="476" r:id="rId9"/>
    <p:sldId id="477" r:id="rId10"/>
    <p:sldId id="478" r:id="rId11"/>
    <p:sldId id="479" r:id="rId12"/>
    <p:sldId id="480" r:id="rId13"/>
    <p:sldId id="481" r:id="rId14"/>
    <p:sldId id="482" r:id="rId15"/>
    <p:sldId id="483" r:id="rId16"/>
    <p:sldId id="484" r:id="rId17"/>
    <p:sldId id="485" r:id="rId18"/>
    <p:sldId id="564" r:id="rId19"/>
    <p:sldId id="486" r:id="rId20"/>
    <p:sldId id="487" r:id="rId21"/>
    <p:sldId id="488" r:id="rId22"/>
    <p:sldId id="490" r:id="rId23"/>
    <p:sldId id="493" r:id="rId24"/>
    <p:sldId id="494" r:id="rId25"/>
    <p:sldId id="495" r:id="rId26"/>
    <p:sldId id="496" r:id="rId27"/>
    <p:sldId id="497" r:id="rId28"/>
    <p:sldId id="498" r:id="rId29"/>
    <p:sldId id="499" r:id="rId30"/>
    <p:sldId id="500" r:id="rId31"/>
    <p:sldId id="503" r:id="rId32"/>
    <p:sldId id="504" r:id="rId33"/>
    <p:sldId id="505" r:id="rId34"/>
    <p:sldId id="506" r:id="rId35"/>
    <p:sldId id="507" r:id="rId36"/>
    <p:sldId id="509" r:id="rId37"/>
    <p:sldId id="510" r:id="rId38"/>
    <p:sldId id="511" r:id="rId39"/>
    <p:sldId id="512" r:id="rId40"/>
    <p:sldId id="513" r:id="rId41"/>
    <p:sldId id="514" r:id="rId42"/>
    <p:sldId id="516" r:id="rId43"/>
    <p:sldId id="517" r:id="rId44"/>
    <p:sldId id="519" r:id="rId45"/>
    <p:sldId id="520" r:id="rId46"/>
    <p:sldId id="515" r:id="rId47"/>
    <p:sldId id="521" r:id="rId48"/>
    <p:sldId id="523" r:id="rId49"/>
    <p:sldId id="526" r:id="rId50"/>
    <p:sldId id="527" r:id="rId51"/>
    <p:sldId id="528" r:id="rId52"/>
    <p:sldId id="529" r:id="rId53"/>
    <p:sldId id="530" r:id="rId54"/>
    <p:sldId id="544" r:id="rId55"/>
    <p:sldId id="545" r:id="rId56"/>
    <p:sldId id="522" r:id="rId57"/>
    <p:sldId id="531" r:id="rId58"/>
    <p:sldId id="537" r:id="rId59"/>
    <p:sldId id="538" r:id="rId60"/>
    <p:sldId id="536" r:id="rId61"/>
    <p:sldId id="532" r:id="rId62"/>
    <p:sldId id="533" r:id="rId63"/>
    <p:sldId id="534" r:id="rId64"/>
    <p:sldId id="539" r:id="rId65"/>
    <p:sldId id="540" r:id="rId66"/>
    <p:sldId id="541" r:id="rId67"/>
    <p:sldId id="542" r:id="rId68"/>
    <p:sldId id="543" r:id="rId69"/>
    <p:sldId id="492" r:id="rId70"/>
    <p:sldId id="508" r:id="rId71"/>
    <p:sldId id="524" r:id="rId72"/>
    <p:sldId id="525" r:id="rId73"/>
    <p:sldId id="535" r:id="rId7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1"/>
    <p:restoredTop sz="95997" autoAdjust="0"/>
  </p:normalViewPr>
  <p:slideViewPr>
    <p:cSldViewPr snapToGrid="0">
      <p:cViewPr varScale="1">
        <p:scale>
          <a:sx n="57" d="100"/>
          <a:sy n="5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You need to be checking for integrity and you need a mechanism to shutdown the service quickly.</a:t>
            </a:r>
            <a:endParaRPr lang="zh-CN" altLang="en-US"/>
          </a:p>
          <a:p>
            <a:r>
              <a:rPr lang="zh-CN" altLang="en-US"/>
              <a:t>Testing and debugging becomes much harder and more complicated. You are walking away from better clarity and readability in your code.</a:t>
            </a: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solidFill>
                  <a:schemeClr val="bg1"/>
                </a:solidFill>
                <a:sym typeface="+mn-ea"/>
              </a:rPr>
              <a:t>参考</a:t>
            </a:r>
            <a:r>
              <a:rPr lang="en-US" altLang="zh-CN">
                <a:solidFill>
                  <a:schemeClr val="bg1"/>
                </a:solidFill>
                <a:sym typeface="+mn-ea"/>
              </a:rPr>
              <a:t>: 3/2.go</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anose="00020600040101010101" pitchFamily="18" charset="-122"/>
                <a:ea typeface="Alibaba PuHuiTi R" panose="00020600040101010101" pitchFamily="18" charset="-122"/>
                <a:cs typeface="Alibaba PuHuiTi R" panose="00020600040101010101" pitchFamily="18" charset="-122"/>
              </a:rPr>
              <a:t>目录</a:t>
            </a:r>
            <a:endParaRPr dirty="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微软雅黑" panose="020B0503020204020204" charset="-122"/>
                <a:cs typeface="Helvetica" pitchFamily="2" charset="0"/>
                <a:sym typeface="微软雅黑" panose="020B0503020204020204" charset="-122"/>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anose="00020600040101010101" pitchFamily="18" charset="-122"/>
          <a:cs typeface="Alibaba PuHuiTi B"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hyperlink" Target="https://github.com/go-kratos/kratos" TargetMode="Externa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5.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5.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5.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5.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5.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openxmlformats.org/officeDocument/2006/relationships/image" Target="../media/image52.pn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image" Target="../media/image56.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5.xml"/><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5.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5.xml"/><Relationship Id="rId2" Type="http://schemas.openxmlformats.org/officeDocument/2006/relationships/image" Target="../media/image63.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5.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5.xml"/><Relationship Id="rId2" Type="http://schemas.openxmlformats.org/officeDocument/2006/relationships/image" Target="../media/image71.png"/><Relationship Id="rId1" Type="http://schemas.openxmlformats.org/officeDocument/2006/relationships/image" Target="../media/image70.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5.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5.xml"/><Relationship Id="rId2" Type="http://schemas.openxmlformats.org/officeDocument/2006/relationships/image" Target="../media/image76.png"/><Relationship Id="rId1" Type="http://schemas.openxmlformats.org/officeDocument/2006/relationships/image" Target="../media/image75.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5.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5.xml"/><Relationship Id="rId2" Type="http://schemas.openxmlformats.org/officeDocument/2006/relationships/image" Target="../media/image81.png"/><Relationship Id="rId1" Type="http://schemas.openxmlformats.org/officeDocument/2006/relationships/image" Target="../media/image80.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5.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87.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5.xml"/><Relationship Id="rId2" Type="http://schemas.openxmlformats.org/officeDocument/2006/relationships/image" Target="../media/image89.png"/><Relationship Id="rId1" Type="http://schemas.openxmlformats.org/officeDocument/2006/relationships/image" Target="../media/image88.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5.xml"/><Relationship Id="rId2" Type="http://schemas.openxmlformats.org/officeDocument/2006/relationships/image" Target="../media/image91.png"/><Relationship Id="rId1" Type="http://schemas.openxmlformats.org/officeDocument/2006/relationships/image" Target="../media/image9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a:t>
            </a:r>
            <a:r>
              <a:rPr kumimoji="1" lang="en-US" altLang="zh-CN"/>
              <a:t>3</a:t>
            </a:r>
            <a:r>
              <a:rPr kumimoji="1" lang="zh-CN" altLang="en-US"/>
              <a:t>课</a:t>
            </a:r>
            <a:endParaRPr kumimoji="1" lang="zh-CN" altLang="en-US"/>
          </a:p>
          <a:p>
            <a:r>
              <a:rPr kumimoji="1" lang="zh-CN" altLang="en-US"/>
              <a:t>Go 语言实践 - </a:t>
            </a:r>
            <a:r>
              <a:rPr kumimoji="1" lang="en-US" altLang="zh-CN"/>
              <a:t>concurrency</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5400"/>
              <a:t>Never start a goroutine without knowning when it will stop</a:t>
            </a:r>
            <a:endParaRPr kumimoji="1" lang="en-US" altLang="zh-CN" sz="5400"/>
          </a:p>
        </p:txBody>
      </p:sp>
      <p:sp>
        <p:nvSpPr>
          <p:cNvPr id="13" name="文本占位符 12"/>
          <p:cNvSpPr>
            <a:spLocks noGrp="1"/>
          </p:cNvSpPr>
          <p:nvPr>
            <p:ph type="body" sz="quarter" idx="11"/>
          </p:nvPr>
        </p:nvSpPr>
        <p:spPr>
          <a:xfrm>
            <a:off x="2462530" y="2731770"/>
            <a:ext cx="9052561" cy="8932406"/>
          </a:xfrm>
        </p:spPr>
        <p:txBody>
          <a:bodyPr anchor="t" anchorCtr="0">
            <a:noAutofit/>
          </a:bodyPr>
          <a:lstStyle/>
          <a:p>
            <a:pPr>
              <a:buFont typeface="Arial" panose="020B0604020202020204" pitchFamily="34" charset="0"/>
            </a:pPr>
            <a:r>
              <a:rPr lang="zh-CN" altLang="en-US" sz="3600">
                <a:solidFill>
                  <a:schemeClr val="bg1"/>
                </a:solidFill>
                <a:sym typeface="+mn-ea"/>
              </a:rPr>
              <a:t>search 函数是一个模拟实现，用于模拟长时间运行的操作，如数据库查询或 </a:t>
            </a:r>
            <a:r>
              <a:rPr lang="en-US" altLang="zh-CN" sz="3600">
                <a:solidFill>
                  <a:schemeClr val="bg1"/>
                </a:solidFill>
                <a:sym typeface="+mn-ea"/>
              </a:rPr>
              <a:t>rpc </a:t>
            </a:r>
            <a:r>
              <a:rPr lang="zh-CN" altLang="en-US" sz="3600">
                <a:solidFill>
                  <a:schemeClr val="bg1"/>
                </a:solidFill>
                <a:sym typeface="+mn-ea"/>
              </a:rPr>
              <a:t>调用。在本例中，硬编码为200ms。定义了一个名为 process 的函数，接受字符串参数，传递给 </a:t>
            </a:r>
            <a:r>
              <a:rPr lang="en-US" altLang="zh-CN" sz="3600">
                <a:solidFill>
                  <a:schemeClr val="bg1"/>
                </a:solidFill>
                <a:sym typeface="+mn-ea"/>
              </a:rPr>
              <a:t>search</a:t>
            </a:r>
            <a:r>
              <a:rPr lang="zh-CN" altLang="en-US" sz="3600">
                <a:solidFill>
                  <a:schemeClr val="bg1"/>
                </a:solidFill>
                <a:sym typeface="+mn-ea"/>
              </a:rPr>
              <a:t>。对于某些应用程序，顺序调用产生的延迟可能是不可接受的。</a:t>
            </a:r>
            <a:endParaRPr lang="zh-CN" altLang="en-US" sz="3600">
              <a:solidFill>
                <a:schemeClr val="bg1"/>
              </a:solidFill>
              <a:sym typeface="+mn-ea"/>
            </a:endParaRPr>
          </a:p>
        </p:txBody>
      </p:sp>
      <p:pic>
        <p:nvPicPr>
          <p:cNvPr id="3" name="图片 2"/>
          <p:cNvPicPr>
            <a:picLocks noChangeAspect="1"/>
          </p:cNvPicPr>
          <p:nvPr/>
        </p:nvPicPr>
        <p:blipFill>
          <a:blip r:embed="rId1"/>
          <a:stretch>
            <a:fillRect/>
          </a:stretch>
        </p:blipFill>
        <p:spPr>
          <a:xfrm>
            <a:off x="12868910" y="3292475"/>
            <a:ext cx="10880090" cy="2995295"/>
          </a:xfrm>
          <a:prstGeom prst="rect">
            <a:avLst/>
          </a:prstGeom>
        </p:spPr>
      </p:pic>
      <p:pic>
        <p:nvPicPr>
          <p:cNvPr id="4" name="图片 3"/>
          <p:cNvPicPr>
            <a:picLocks noChangeAspect="1"/>
          </p:cNvPicPr>
          <p:nvPr/>
        </p:nvPicPr>
        <p:blipFill>
          <a:blip r:embed="rId2"/>
          <a:stretch>
            <a:fillRect/>
          </a:stretch>
        </p:blipFill>
        <p:spPr>
          <a:xfrm>
            <a:off x="12667615" y="7540625"/>
            <a:ext cx="11282045" cy="5101590"/>
          </a:xfrm>
          <a:prstGeom prst="rect">
            <a:avLst/>
          </a:prstGeom>
        </p:spPr>
      </p:pic>
      <p:pic>
        <p:nvPicPr>
          <p:cNvPr id="5" name="图片 4"/>
          <p:cNvPicPr>
            <a:picLocks noChangeAspect="1"/>
          </p:cNvPicPr>
          <p:nvPr/>
        </p:nvPicPr>
        <p:blipFill>
          <a:blip r:embed="rId3"/>
          <a:stretch>
            <a:fillRect/>
          </a:stretch>
        </p:blipFill>
        <p:spPr>
          <a:xfrm>
            <a:off x="2536190" y="6287770"/>
            <a:ext cx="9454515" cy="679513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3165" y="3177819"/>
            <a:ext cx="19457670" cy="10222230"/>
          </a:xfrm>
        </p:spPr>
        <p:txBody>
          <a:bodyPr anchor="t" anchorCtr="0">
            <a:noAutofit/>
          </a:bodyPr>
          <a:lstStyle/>
          <a:p>
            <a:pPr>
              <a:buFont typeface="Arial" panose="020B0604020202020204" pitchFamily="34" charset="0"/>
            </a:pPr>
            <a:r>
              <a:rPr lang="en-US" altLang="zh-CN">
                <a:solidFill>
                  <a:schemeClr val="bg1"/>
                </a:solidFill>
                <a:sym typeface="+mn-ea"/>
              </a:rPr>
              <a:t>Any time you start a Goroutine you must ask yourself:</a:t>
            </a:r>
            <a:endParaRPr lang="en-US" altLang="zh-CN">
              <a:solidFill>
                <a:schemeClr val="bg1"/>
              </a:solidFill>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When will it terminate?</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What could prevent it from terminating?</a:t>
            </a:r>
            <a:endParaRPr lang="en-US" altLang="zh-CN" sz="3600" i="1">
              <a:solidFill>
                <a:schemeClr val="accent1"/>
              </a:solidFill>
              <a:latin typeface="Helvetica Oblique" charset="0"/>
              <a:cs typeface="Helvetica Oblique" charset="0"/>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71157" y="2912110"/>
            <a:ext cx="19457670" cy="10222230"/>
          </a:xfrm>
        </p:spPr>
        <p:txBody>
          <a:bodyPr anchor="t" anchorCtr="0">
            <a:noAutofit/>
          </a:bodyPr>
          <a:lstStyle/>
          <a:p>
            <a:pPr>
              <a:buFont typeface="Arial" panose="020B0604020202020204" pitchFamily="34" charset="0"/>
            </a:pPr>
            <a:r>
              <a:rPr lang="zh-CN" altLang="en-US" sz="3600">
                <a:solidFill>
                  <a:schemeClr val="bg1"/>
                </a:solidFill>
                <a:sym typeface="+mn-ea"/>
              </a:rPr>
              <a:t>这个简单的应用程序在两个不同的端口上提供 http 流量，端口8080用于应用程序流量，端口8001用于访问 /debug/pprof 端点。</a:t>
            </a:r>
            <a:endParaRPr lang="zh-CN" altLang="en-US" sz="3600">
              <a:solidFill>
                <a:schemeClr val="bg1"/>
              </a:solidFill>
              <a:sym typeface="+mn-ea"/>
            </a:endParaRPr>
          </a:p>
        </p:txBody>
      </p:sp>
      <p:pic>
        <p:nvPicPr>
          <p:cNvPr id="5" name="图片 4"/>
          <p:cNvPicPr>
            <a:picLocks noChangeAspect="1"/>
          </p:cNvPicPr>
          <p:nvPr/>
        </p:nvPicPr>
        <p:blipFill>
          <a:blip r:embed="rId1"/>
          <a:stretch>
            <a:fillRect/>
          </a:stretch>
        </p:blipFill>
        <p:spPr>
          <a:xfrm>
            <a:off x="2471157" y="4348976"/>
            <a:ext cx="18116663" cy="8205501"/>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3155517"/>
            <a:ext cx="19457670" cy="10222230"/>
          </a:xfrm>
        </p:spPr>
        <p:txBody>
          <a:bodyPr anchor="t" anchorCtr="0">
            <a:noAutofit/>
          </a:bodyPr>
          <a:lstStyle/>
          <a:p>
            <a:pPr>
              <a:buFont typeface="Arial" panose="020B0604020202020204" pitchFamily="34" charset="0"/>
            </a:pPr>
            <a:r>
              <a:rPr lang="zh-CN" altLang="en-US" sz="3600">
                <a:solidFill>
                  <a:schemeClr val="bg1"/>
                </a:solidFill>
                <a:sym typeface="+mn-ea"/>
              </a:rPr>
              <a:t>通过将 serveApp 和 serveDebug 处理程序分解为各自的函数，我们将它们与 </a:t>
            </a:r>
            <a:r>
              <a:rPr lang="en-US" altLang="zh-CN" sz="3600">
                <a:solidFill>
                  <a:schemeClr val="bg1"/>
                </a:solidFill>
                <a:sym typeface="+mn-ea"/>
              </a:rPr>
              <a:t>main.main </a:t>
            </a:r>
            <a:r>
              <a:rPr lang="zh-CN" altLang="en-US" sz="3600">
                <a:solidFill>
                  <a:schemeClr val="bg1"/>
                </a:solidFill>
                <a:sym typeface="+mn-ea"/>
              </a:rPr>
              <a:t>解耦，我们还遵循了上面的建议，并确保 serveApp 和 serveDebug 将它们的并发性留给调用者。</a:t>
            </a:r>
            <a:r>
              <a:rPr lang="zh-CN" altLang="en-US" sz="3600" i="1">
                <a:solidFill>
                  <a:schemeClr val="accent1"/>
                </a:solidFill>
                <a:sym typeface="+mn-ea"/>
              </a:rPr>
              <a:t>如果 serveApp 返回，则 </a:t>
            </a:r>
            <a:r>
              <a:rPr lang="en-US" altLang="zh-CN" sz="3600" i="1">
                <a:solidFill>
                  <a:schemeClr val="accent1"/>
                </a:solidFill>
                <a:sym typeface="+mn-ea"/>
              </a:rPr>
              <a:t>main.main </a:t>
            </a:r>
            <a:r>
              <a:rPr lang="zh-CN" altLang="en-US" sz="3600" i="1">
                <a:solidFill>
                  <a:schemeClr val="accent1"/>
                </a:solidFill>
                <a:sym typeface="+mn-ea"/>
              </a:rPr>
              <a:t>将返回导致程序关闭</a:t>
            </a:r>
            <a:r>
              <a:rPr lang="en-US" altLang="zh-CN" sz="3600" i="1">
                <a:solidFill>
                  <a:schemeClr val="accent1"/>
                </a:solidFill>
                <a:sym typeface="+mn-ea"/>
              </a:rPr>
              <a:t>，</a:t>
            </a:r>
            <a:r>
              <a:rPr lang="zh-CN" altLang="en-US" sz="3600" i="1">
                <a:solidFill>
                  <a:schemeClr val="accent1"/>
                </a:solidFill>
                <a:sym typeface="+mn-ea"/>
              </a:rPr>
              <a:t>只能靠类似 </a:t>
            </a:r>
            <a:r>
              <a:rPr lang="en-US" altLang="zh-CN" sz="3600" i="1">
                <a:solidFill>
                  <a:schemeClr val="accent1"/>
                </a:solidFill>
                <a:sym typeface="+mn-ea"/>
              </a:rPr>
              <a:t>supervisor </a:t>
            </a:r>
            <a:r>
              <a:rPr lang="zh-CN" altLang="en-US" sz="3600" i="1">
                <a:solidFill>
                  <a:schemeClr val="accent1"/>
                </a:solidFill>
                <a:sym typeface="+mn-ea"/>
              </a:rPr>
              <a:t>进程管理来重新启动。</a:t>
            </a:r>
            <a:endParaRPr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4661210" y="5632457"/>
            <a:ext cx="15441620" cy="7573638"/>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rPr>
              <a:t>Never start a goroutine without knowning when it will stop</a:t>
            </a:r>
            <a:endPar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
        <p:nvSpPr>
          <p:cNvPr id="13" name="文本占位符 12"/>
          <p:cNvSpPr>
            <a:spLocks noGrp="1"/>
          </p:cNvSpPr>
          <p:nvPr>
            <p:ph type="body" sz="quarter" idx="11"/>
          </p:nvPr>
        </p:nvSpPr>
        <p:spPr>
          <a:xfrm>
            <a:off x="2462530" y="3109595"/>
            <a:ext cx="19457670" cy="10222230"/>
          </a:xfrm>
        </p:spPr>
        <p:txBody>
          <a:bodyPr anchor="t" anchorCtr="0">
            <a:noAutofit/>
          </a:bodyPr>
          <a:lstStyle/>
          <a:p>
            <a:pPr>
              <a:buFont typeface="Arial" panose="020B0604020202020204" pitchFamily="34" charset="0"/>
            </a:pPr>
            <a:r>
              <a:rPr sz="3600">
                <a:solidFill>
                  <a:schemeClr val="bg1"/>
                </a:solidFill>
                <a:sym typeface="+mn-ea"/>
              </a:rPr>
              <a:t>然而，serveDebug 是在一个单独的 goroutine 中运行的，如果它返回，那么</a:t>
            </a:r>
            <a:r>
              <a:rPr lang="zh-CN" altLang="en-US" sz="3600">
                <a:solidFill>
                  <a:schemeClr val="bg1"/>
                </a:solidFill>
                <a:sym typeface="+mn-ea"/>
              </a:rPr>
              <a:t>所在的 </a:t>
            </a:r>
            <a:r>
              <a:rPr sz="3600">
                <a:solidFill>
                  <a:schemeClr val="bg1"/>
                </a:solidFill>
                <a:sym typeface="+mn-ea"/>
              </a:rPr>
              <a:t>goroutine 将退出，而程序的其余部分继续运行。</a:t>
            </a:r>
            <a:r>
              <a:rPr sz="3600" i="1">
                <a:solidFill>
                  <a:schemeClr val="accent1"/>
                </a:solidFill>
                <a:sym typeface="+mn-ea"/>
              </a:rPr>
              <a:t>由于 /debug 处理程序很久以前就停止工作了，所以</a:t>
            </a:r>
            <a:r>
              <a:rPr lang="zh-CN" sz="3600" i="1">
                <a:solidFill>
                  <a:schemeClr val="accent1"/>
                </a:solidFill>
                <a:sym typeface="+mn-ea"/>
              </a:rPr>
              <a:t>其他同学</a:t>
            </a:r>
            <a:r>
              <a:rPr sz="3600" i="1">
                <a:solidFill>
                  <a:schemeClr val="accent1"/>
                </a:solidFill>
                <a:sym typeface="+mn-ea"/>
              </a:rPr>
              <a:t>会很不高兴地发现他们无法在需要时从您的应用程序中获取统计信息。</a:t>
            </a:r>
            <a:endParaRPr sz="3600" i="1">
              <a:solidFill>
                <a:schemeClr val="accent1"/>
              </a:solidFill>
              <a:sym typeface="+mn-ea"/>
            </a:endParaRPr>
          </a:p>
        </p:txBody>
      </p:sp>
      <p:pic>
        <p:nvPicPr>
          <p:cNvPr id="3" name="图片 2"/>
          <p:cNvPicPr>
            <a:picLocks noChangeAspect="1"/>
          </p:cNvPicPr>
          <p:nvPr/>
        </p:nvPicPr>
        <p:blipFill>
          <a:blip r:embed="rId1"/>
          <a:stretch>
            <a:fillRect/>
          </a:stretch>
        </p:blipFill>
        <p:spPr>
          <a:xfrm>
            <a:off x="5218771" y="4931500"/>
            <a:ext cx="14557995" cy="8110393"/>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rPr>
              <a:t>Never start a goroutine without knowning when it will stop</a:t>
            </a:r>
            <a:endPar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sz="3600">
                <a:solidFill>
                  <a:schemeClr val="bg1"/>
                </a:solidFill>
                <a:sym typeface="+mn-ea"/>
              </a:rPr>
              <a:t>ListenAndServer </a:t>
            </a:r>
            <a:r>
              <a:rPr lang="zh-CN" sz="3600">
                <a:solidFill>
                  <a:schemeClr val="bg1"/>
                </a:solidFill>
                <a:sym typeface="+mn-ea"/>
              </a:rPr>
              <a:t>返回 </a:t>
            </a:r>
            <a:r>
              <a:rPr lang="en-US" altLang="zh-CN" sz="3600">
                <a:solidFill>
                  <a:schemeClr val="bg1"/>
                </a:solidFill>
                <a:sym typeface="+mn-ea"/>
              </a:rPr>
              <a:t>nil error</a:t>
            </a:r>
            <a:r>
              <a:rPr lang="zh-CN" altLang="en-US" sz="3600">
                <a:solidFill>
                  <a:schemeClr val="bg1"/>
                </a:solidFill>
                <a:sym typeface="+mn-ea"/>
              </a:rPr>
              <a:t>，最终 </a:t>
            </a:r>
            <a:r>
              <a:rPr lang="en-US" altLang="zh-CN" sz="3600">
                <a:solidFill>
                  <a:schemeClr val="bg1"/>
                </a:solidFill>
                <a:sym typeface="+mn-ea"/>
              </a:rPr>
              <a:t>main.main </a:t>
            </a:r>
            <a:r>
              <a:rPr lang="zh-CN" altLang="en-US" sz="3600">
                <a:solidFill>
                  <a:schemeClr val="bg1"/>
                </a:solidFill>
                <a:sym typeface="+mn-ea"/>
              </a:rPr>
              <a:t>无法退出。</a:t>
            </a:r>
            <a:r>
              <a:rPr lang="en-US" altLang="zh-CN" sz="3600">
                <a:solidFill>
                  <a:schemeClr val="bg1"/>
                </a:solidFill>
                <a:sym typeface="+mn-ea"/>
              </a:rPr>
              <a:t>log.Fatal </a:t>
            </a:r>
            <a:r>
              <a:rPr lang="zh-CN" altLang="en-US" sz="3600">
                <a:solidFill>
                  <a:schemeClr val="bg1"/>
                </a:solidFill>
                <a:sym typeface="+mn-ea"/>
              </a:rPr>
              <a:t>调用了 </a:t>
            </a:r>
            <a:r>
              <a:rPr lang="en-US" altLang="zh-CN" sz="3600">
                <a:solidFill>
                  <a:schemeClr val="bg1"/>
                </a:solidFill>
                <a:sym typeface="+mn-ea"/>
              </a:rPr>
              <a:t>os.Exit</a:t>
            </a:r>
            <a:r>
              <a:rPr lang="zh-CN" altLang="en-US" sz="3600">
                <a:solidFill>
                  <a:schemeClr val="bg1"/>
                </a:solidFill>
                <a:sym typeface="+mn-ea"/>
              </a:rPr>
              <a:t>，会无条件终止程序；</a:t>
            </a:r>
            <a:r>
              <a:rPr lang="en-US" altLang="zh-CN" sz="3600">
                <a:solidFill>
                  <a:schemeClr val="bg1"/>
                </a:solidFill>
                <a:sym typeface="+mn-ea"/>
              </a:rPr>
              <a:t>defers </a:t>
            </a:r>
            <a:r>
              <a:rPr lang="zh-CN" altLang="en-US" sz="3600">
                <a:solidFill>
                  <a:schemeClr val="bg1"/>
                </a:solidFill>
                <a:sym typeface="+mn-ea"/>
              </a:rPr>
              <a:t>不会被调用到。</a:t>
            </a:r>
            <a:endParaRPr lang="zh-CN" altLang="en-US"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i="1">
              <a:solidFill>
                <a:schemeClr val="accent1"/>
              </a:solidFill>
              <a:latin typeface="Helvetica Oblique" charset="0"/>
              <a:cs typeface="Helvetica Oblique" charset="0"/>
              <a:sym typeface="+mn-ea"/>
            </a:endParaRPr>
          </a:p>
          <a:p>
            <a:pPr>
              <a:buFont typeface="Arial" panose="020B0604020202020204" pitchFamily="34" charset="0"/>
            </a:pPr>
            <a:r>
              <a:rPr sz="3600" i="1">
                <a:solidFill>
                  <a:schemeClr val="accent1"/>
                </a:solidFill>
                <a:latin typeface="Helvetica Oblique" charset="0"/>
                <a:cs typeface="Helvetica Oblique" charset="0"/>
                <a:sym typeface="+mn-ea"/>
              </a:rPr>
              <a:t>Only use log.Fatal from main.main or init functions.</a:t>
            </a:r>
            <a:endParaRPr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4370706" y="4078605"/>
            <a:ext cx="14296436" cy="796458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a:t>Never start a goroutine without knowning when it will stop</a:t>
            </a:r>
            <a:endParaRPr kumimoji="1" lang="en-US" altLang="zh-CN" sz="6000"/>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a:solidFill>
                  <a:schemeClr val="bg1"/>
                </a:solidFill>
                <a:sym typeface="+mn-ea"/>
              </a:rPr>
              <a:t>https://github.com/da440dil/go-workgroup</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1725295" y="4226560"/>
            <a:ext cx="12435840" cy="4866640"/>
          </a:xfrm>
          <a:prstGeom prst="rect">
            <a:avLst/>
          </a:prstGeom>
        </p:spPr>
      </p:pic>
      <p:pic>
        <p:nvPicPr>
          <p:cNvPr id="5" name="图片 4"/>
          <p:cNvPicPr>
            <a:picLocks noChangeAspect="1"/>
          </p:cNvPicPr>
          <p:nvPr/>
        </p:nvPicPr>
        <p:blipFill>
          <a:blip r:embed="rId2"/>
          <a:stretch>
            <a:fillRect/>
          </a:stretch>
        </p:blipFill>
        <p:spPr>
          <a:xfrm>
            <a:off x="14611985" y="2729865"/>
            <a:ext cx="9059545" cy="1022413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Application Lifecycle</a:t>
            </a:r>
            <a:endParaRPr kumimoji="1" lang="en-US" altLang="zh-CN"/>
          </a:p>
        </p:txBody>
      </p:sp>
      <p:sp>
        <p:nvSpPr>
          <p:cNvPr id="13" name="文本占位符 12"/>
          <p:cNvSpPr>
            <a:spLocks noGrp="1"/>
          </p:cNvSpPr>
          <p:nvPr>
            <p:ph type="body" sz="quarter" idx="11"/>
          </p:nvPr>
        </p:nvSpPr>
        <p:spPr>
          <a:xfrm>
            <a:off x="2462530" y="2731770"/>
            <a:ext cx="9844405" cy="10222230"/>
          </a:xfrm>
        </p:spPr>
        <p:txBody>
          <a:bodyPr anchor="t" anchorCtr="0">
            <a:noAutofit/>
          </a:bodyPr>
          <a:lstStyle/>
          <a:p>
            <a:pPr>
              <a:buFont typeface="Arial" panose="020B0604020202020204" pitchFamily="34" charset="0"/>
            </a:pPr>
            <a:r>
              <a:rPr lang="zh-CN" altLang="en-US">
                <a:solidFill>
                  <a:schemeClr val="bg1"/>
                </a:solidFill>
                <a:sym typeface="+mn-ea"/>
              </a:rPr>
              <a:t>对于应用的服务的管理，一般会抽象一个 </a:t>
            </a:r>
            <a:r>
              <a:rPr lang="en-US" altLang="zh-CN">
                <a:solidFill>
                  <a:schemeClr val="bg1"/>
                </a:solidFill>
                <a:sym typeface="+mn-ea"/>
              </a:rPr>
              <a:t>application lifecycle </a:t>
            </a:r>
            <a:r>
              <a:rPr lang="zh-CN" altLang="en-US">
                <a:solidFill>
                  <a:schemeClr val="bg1"/>
                </a:solidFill>
                <a:sym typeface="+mn-ea"/>
              </a:rPr>
              <a:t>的管理，方便服务的启动</a:t>
            </a:r>
            <a:r>
              <a:rPr lang="en-US" altLang="zh-CN">
                <a:solidFill>
                  <a:schemeClr val="bg1"/>
                </a:solidFill>
                <a:sym typeface="+mn-ea"/>
              </a:rPr>
              <a:t>/</a:t>
            </a:r>
            <a:r>
              <a:rPr lang="zh-CN" altLang="en-US">
                <a:solidFill>
                  <a:schemeClr val="bg1"/>
                </a:solidFill>
                <a:sym typeface="+mn-ea"/>
              </a:rPr>
              <a:t>停止等。我们 </a:t>
            </a:r>
            <a:r>
              <a:rPr lang="en-US" altLang="zh-CN">
                <a:solidFill>
                  <a:schemeClr val="bg1"/>
                </a:solidFill>
                <a:sym typeface="+mn-ea"/>
                <a:hlinkClick r:id="rId1" action="ppaction://hlinkfile"/>
              </a:rPr>
              <a:t>go-kratos</a:t>
            </a:r>
            <a:r>
              <a:rPr lang="en-US" altLang="zh-CN">
                <a:solidFill>
                  <a:schemeClr val="bg1"/>
                </a:solidFill>
                <a:sym typeface="+mn-ea"/>
              </a:rPr>
              <a:t> kit </a:t>
            </a:r>
            <a:r>
              <a:rPr lang="zh-CN" altLang="en-US">
                <a:solidFill>
                  <a:schemeClr val="bg1"/>
                </a:solidFill>
                <a:sym typeface="+mn-ea"/>
              </a:rPr>
              <a:t>库也按照类似的思路做了应用的生命周期托管。</a:t>
            </a:r>
            <a:endParaRPr lang="zh-CN" altLang="en-US">
              <a:solidFill>
                <a:schemeClr val="bg1"/>
              </a:solidFill>
              <a:sym typeface="+mn-ea"/>
            </a:endParaRPr>
          </a:p>
          <a:p>
            <a:pPr marL="571500" indent="-571500">
              <a:buFont typeface="Arial" panose="020B0604020202020204" pitchFamily="34" charset="0"/>
              <a:buChar char="•"/>
            </a:pPr>
            <a:r>
              <a:rPr lang="zh-CN" altLang="en-US" sz="3600" i="1">
                <a:solidFill>
                  <a:schemeClr val="accent1"/>
                </a:solidFill>
                <a:sym typeface="+mn-ea"/>
              </a:rPr>
              <a:t>应用的信息</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服务的 </a:t>
            </a:r>
            <a:r>
              <a:rPr lang="en-US" altLang="zh-CN" sz="3600" i="1">
                <a:solidFill>
                  <a:schemeClr val="accent1"/>
                </a:solidFill>
                <a:sym typeface="+mn-ea"/>
              </a:rPr>
              <a:t>start/stop</a:t>
            </a:r>
            <a:endParaRPr lang="en-US" altLang="zh-CN"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信号处理</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服务注册</a:t>
            </a:r>
            <a:endParaRPr lang="zh-CN" altLang="en-US" sz="3600" i="1">
              <a:solidFill>
                <a:schemeClr val="accent1"/>
              </a:solidFill>
              <a:sym typeface="+mn-ea"/>
            </a:endParaRPr>
          </a:p>
          <a:p>
            <a:pPr>
              <a:buFont typeface="Arial" panose="020B0604020202020204" pitchFamily="34" charset="0"/>
            </a:pPr>
            <a:endParaRPr lang="zh-CN" altLang="en-US" sz="3600" i="1">
              <a:solidFill>
                <a:schemeClr val="accent1"/>
              </a:solidFill>
              <a:sym typeface="+mn-ea"/>
            </a:endParaRPr>
          </a:p>
          <a:p>
            <a:pPr>
              <a:buFont typeface="Arial" panose="020B0604020202020204" pitchFamily="34" charset="0"/>
            </a:pPr>
            <a:r>
              <a:rPr lang="en-US" altLang="zh-CN" sz="3600" i="1">
                <a:solidFill>
                  <a:schemeClr val="accent1"/>
                </a:solidFill>
                <a:sym typeface="+mn-ea"/>
              </a:rPr>
              <a:t>kit </a:t>
            </a:r>
            <a:r>
              <a:rPr lang="zh-CN" altLang="en-US" sz="3600" i="1">
                <a:solidFill>
                  <a:schemeClr val="accent1"/>
                </a:solidFill>
                <a:sym typeface="+mn-ea"/>
              </a:rPr>
              <a:t>的使用者可以非常方便的对整个 </a:t>
            </a:r>
            <a:r>
              <a:rPr lang="en-US" altLang="zh-CN" sz="3600" i="1">
                <a:solidFill>
                  <a:schemeClr val="accent1"/>
                </a:solidFill>
                <a:sym typeface="+mn-ea"/>
              </a:rPr>
              <a:t>application </a:t>
            </a:r>
            <a:r>
              <a:rPr lang="zh-CN" altLang="en-US" sz="3600" i="1">
                <a:solidFill>
                  <a:schemeClr val="accent1"/>
                </a:solidFill>
                <a:sym typeface="+mn-ea"/>
              </a:rPr>
              <a:t>级别的资源进行托管，</a:t>
            </a:r>
            <a:r>
              <a:rPr lang="en-US" altLang="zh-CN" sz="3600" i="1">
                <a:solidFill>
                  <a:schemeClr val="accent1"/>
                </a:solidFill>
                <a:sym typeface="+mn-ea"/>
              </a:rPr>
              <a:t>kratos </a:t>
            </a:r>
            <a:r>
              <a:rPr lang="zh-CN" altLang="en-US" sz="3600" i="1">
                <a:solidFill>
                  <a:schemeClr val="accent1"/>
                </a:solidFill>
                <a:sym typeface="+mn-ea"/>
              </a:rPr>
              <a:t>中使用了 </a:t>
            </a:r>
            <a:r>
              <a:rPr lang="en-US" altLang="zh-CN" sz="3600" i="1">
                <a:solidFill>
                  <a:schemeClr val="accent1"/>
                </a:solidFill>
                <a:sym typeface="+mn-ea"/>
              </a:rPr>
              <a:t>errgroup + functional options </a:t>
            </a:r>
            <a:r>
              <a:rPr lang="zh-CN" altLang="en-US" sz="3600" i="1">
                <a:solidFill>
                  <a:schemeClr val="accent1"/>
                </a:solidFill>
                <a:sym typeface="+mn-ea"/>
              </a:rPr>
              <a:t>的方式进行了设计。</a:t>
            </a:r>
            <a:endParaRPr lang="zh-CN" altLang="en-US" sz="3600" i="1">
              <a:solidFill>
                <a:schemeClr val="accent1"/>
              </a:solidFill>
              <a:sym typeface="+mn-ea"/>
            </a:endParaRPr>
          </a:p>
        </p:txBody>
      </p:sp>
      <p:pic>
        <p:nvPicPr>
          <p:cNvPr id="2" name="图片 1"/>
          <p:cNvPicPr>
            <a:picLocks noChangeAspect="1"/>
          </p:cNvPicPr>
          <p:nvPr/>
        </p:nvPicPr>
        <p:blipFill>
          <a:blip r:embed="rId2"/>
          <a:stretch>
            <a:fillRect/>
          </a:stretch>
        </p:blipFill>
        <p:spPr>
          <a:xfrm>
            <a:off x="13145770" y="2536825"/>
            <a:ext cx="10379075" cy="1061212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259965" y="2754073"/>
            <a:ext cx="9217025" cy="10222230"/>
          </a:xfrm>
        </p:spPr>
        <p:txBody>
          <a:bodyPr anchor="t" anchorCtr="0">
            <a:noAutofit/>
          </a:bodyPr>
          <a:lstStyle/>
          <a:p>
            <a:pPr>
              <a:buFont typeface="Arial" panose="020B0604020202020204" pitchFamily="34" charset="0"/>
            </a:pPr>
            <a:r>
              <a:rPr lang="zh-CN" altLang="en-US">
                <a:solidFill>
                  <a:schemeClr val="bg1"/>
                </a:solidFill>
                <a:sym typeface="+mn-ea"/>
              </a:rPr>
              <a:t>我们使用服务端埋点来跟踪记录一些事件。</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zh-CN" altLang="en-US">
                <a:solidFill>
                  <a:schemeClr val="bg1"/>
                </a:solidFill>
                <a:sym typeface="+mn-ea"/>
              </a:rPr>
              <a:t>无法保证创建的 </a:t>
            </a:r>
            <a:r>
              <a:rPr lang="en-US" altLang="zh-CN">
                <a:solidFill>
                  <a:schemeClr val="bg1"/>
                </a:solidFill>
                <a:sym typeface="+mn-ea"/>
              </a:rPr>
              <a:t>goroutine </a:t>
            </a:r>
            <a:r>
              <a:rPr lang="zh-CN" altLang="en-US">
                <a:solidFill>
                  <a:schemeClr val="bg1"/>
                </a:solidFill>
                <a:sym typeface="+mn-ea"/>
              </a:rPr>
              <a:t>生命周期管理，会导致最常见的问题，就是在服务关闭时候，有一些事件丢失。</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11679555" y="2164080"/>
            <a:ext cx="12122785" cy="3689350"/>
          </a:xfrm>
          <a:prstGeom prst="rect">
            <a:avLst/>
          </a:prstGeom>
        </p:spPr>
      </p:pic>
      <p:pic>
        <p:nvPicPr>
          <p:cNvPr id="3" name="图片 2"/>
          <p:cNvPicPr>
            <a:picLocks noChangeAspect="1"/>
          </p:cNvPicPr>
          <p:nvPr/>
        </p:nvPicPr>
        <p:blipFill>
          <a:blip r:embed="rId2"/>
          <a:stretch>
            <a:fillRect/>
          </a:stretch>
        </p:blipFill>
        <p:spPr>
          <a:xfrm>
            <a:off x="12186920" y="6177915"/>
            <a:ext cx="11108690" cy="709612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19998690" cy="10222230"/>
          </a:xfrm>
        </p:spPr>
        <p:txBody>
          <a:bodyPr anchor="t" anchorCtr="0">
            <a:noAutofit/>
          </a:bodyPr>
          <a:lstStyle/>
          <a:p>
            <a:pPr>
              <a:buFont typeface="Arial" panose="020B0604020202020204" pitchFamily="34" charset="0"/>
            </a:pPr>
            <a:r>
              <a:rPr lang="zh-CN" altLang="en-US">
                <a:solidFill>
                  <a:schemeClr val="bg1"/>
                </a:solidFill>
                <a:sym typeface="+mn-ea"/>
              </a:rPr>
              <a:t>使用 </a:t>
            </a:r>
            <a:r>
              <a:rPr lang="en-US" altLang="zh-CN">
                <a:solidFill>
                  <a:schemeClr val="bg1"/>
                </a:solidFill>
                <a:sym typeface="+mn-ea"/>
              </a:rPr>
              <a:t>sync.WaitGroup </a:t>
            </a:r>
            <a:r>
              <a:rPr lang="zh-CN" altLang="en-US">
                <a:solidFill>
                  <a:schemeClr val="bg1"/>
                </a:solidFill>
                <a:sym typeface="+mn-ea"/>
              </a:rPr>
              <a:t>来追踪每一个创建的 </a:t>
            </a:r>
            <a:r>
              <a:rPr lang="en-US" altLang="zh-CN">
                <a:solidFill>
                  <a:schemeClr val="bg1"/>
                </a:solidFill>
                <a:sym typeface="+mn-ea"/>
              </a:rPr>
              <a:t>goroutine。</a:t>
            </a: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2673350" y="3667125"/>
            <a:ext cx="8992235" cy="3683000"/>
          </a:xfrm>
          <a:prstGeom prst="rect">
            <a:avLst/>
          </a:prstGeom>
        </p:spPr>
      </p:pic>
      <p:pic>
        <p:nvPicPr>
          <p:cNvPr id="5" name="图片 4"/>
          <p:cNvPicPr>
            <a:picLocks noChangeAspect="1"/>
          </p:cNvPicPr>
          <p:nvPr/>
        </p:nvPicPr>
        <p:blipFill>
          <a:blip r:embed="rId2"/>
          <a:stretch>
            <a:fillRect/>
          </a:stretch>
        </p:blipFill>
        <p:spPr>
          <a:xfrm>
            <a:off x="11917680" y="3667125"/>
            <a:ext cx="10376535" cy="9004935"/>
          </a:xfrm>
          <a:prstGeom prst="rect">
            <a:avLst/>
          </a:prstGeom>
        </p:spPr>
      </p:pic>
      <p:pic>
        <p:nvPicPr>
          <p:cNvPr id="7" name="图片 6"/>
          <p:cNvPicPr>
            <a:picLocks noChangeAspect="1"/>
          </p:cNvPicPr>
          <p:nvPr/>
        </p:nvPicPr>
        <p:blipFill>
          <a:blip r:embed="rId3"/>
          <a:stretch>
            <a:fillRect/>
          </a:stretch>
        </p:blipFill>
        <p:spPr>
          <a:xfrm>
            <a:off x="2910205" y="7874635"/>
            <a:ext cx="8518525" cy="507936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accent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9712325" cy="10222230"/>
          </a:xfrm>
        </p:spPr>
        <p:txBody>
          <a:bodyPr anchor="t" anchorCtr="0">
            <a:noAutofit/>
          </a:bodyPr>
          <a:lstStyle/>
          <a:p>
            <a:pPr>
              <a:buFont typeface="Arial" panose="020B0604020202020204" pitchFamily="34" charset="0"/>
            </a:pPr>
            <a:r>
              <a:rPr lang="zh-CN" altLang="en-US">
                <a:solidFill>
                  <a:schemeClr val="bg1"/>
                </a:solidFill>
                <a:sym typeface="+mn-ea"/>
              </a:rPr>
              <a:t>将 </a:t>
            </a:r>
            <a:r>
              <a:rPr lang="en-US" altLang="zh-CN">
                <a:solidFill>
                  <a:schemeClr val="bg1"/>
                </a:solidFill>
                <a:sym typeface="+mn-ea"/>
              </a:rPr>
              <a:t>wg.Wait() </a:t>
            </a:r>
            <a:r>
              <a:rPr lang="zh-CN" altLang="en-US">
                <a:solidFill>
                  <a:schemeClr val="bg1"/>
                </a:solidFill>
                <a:sym typeface="+mn-ea"/>
              </a:rPr>
              <a:t>操作托管到其他 </a:t>
            </a:r>
            <a:r>
              <a:rPr lang="en-US" altLang="zh-CN">
                <a:solidFill>
                  <a:schemeClr val="bg1"/>
                </a:solidFill>
                <a:sym typeface="+mn-ea"/>
              </a:rPr>
              <a:t>goroutine</a:t>
            </a:r>
            <a:r>
              <a:rPr lang="zh-CN" altLang="en-US">
                <a:solidFill>
                  <a:schemeClr val="bg1"/>
                </a:solidFill>
                <a:sym typeface="+mn-ea"/>
              </a:rPr>
              <a:t>，</a:t>
            </a:r>
            <a:r>
              <a:rPr lang="en-US" altLang="zh-CN">
                <a:solidFill>
                  <a:schemeClr val="bg1"/>
                </a:solidFill>
                <a:sym typeface="+mn-ea"/>
              </a:rPr>
              <a:t>owner goroutine </a:t>
            </a:r>
            <a:r>
              <a:rPr lang="zh-CN" altLang="en-US">
                <a:solidFill>
                  <a:schemeClr val="bg1"/>
                </a:solidFill>
                <a:sym typeface="+mn-ea"/>
              </a:rPr>
              <a:t>使用 </a:t>
            </a:r>
            <a:r>
              <a:rPr lang="en-US" altLang="zh-CN">
                <a:solidFill>
                  <a:schemeClr val="bg1"/>
                </a:solidFill>
                <a:sym typeface="+mn-ea"/>
              </a:rPr>
              <a:t>context </a:t>
            </a:r>
            <a:r>
              <a:rPr lang="zh-CN" altLang="en-US">
                <a:solidFill>
                  <a:schemeClr val="bg1"/>
                </a:solidFill>
                <a:sym typeface="+mn-ea"/>
              </a:rPr>
              <a:t>处理超时。</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我仍然不喜欢这个 </a:t>
            </a:r>
            <a:r>
              <a:rPr lang="en-US" altLang="zh-CN">
                <a:solidFill>
                  <a:schemeClr val="bg1"/>
                </a:solidFill>
                <a:sym typeface="+mn-ea"/>
              </a:rPr>
              <a:t>demo</a:t>
            </a:r>
            <a:r>
              <a:rPr lang="zh-CN" altLang="en-US">
                <a:solidFill>
                  <a:schemeClr val="bg1"/>
                </a:solidFill>
                <a:sym typeface="+mn-ea"/>
              </a:rPr>
              <a:t>，大量创建</a:t>
            </a:r>
            <a:r>
              <a:rPr lang="en-US" altLang="zh-CN">
                <a:solidFill>
                  <a:schemeClr val="bg1"/>
                </a:solidFill>
                <a:sym typeface="+mn-ea"/>
              </a:rPr>
              <a:t>goroutine </a:t>
            </a:r>
            <a:r>
              <a:rPr lang="zh-CN" altLang="en-US">
                <a:solidFill>
                  <a:schemeClr val="bg1"/>
                </a:solidFill>
                <a:sym typeface="+mn-ea"/>
              </a:rPr>
              <a:t>来处理任务，代价高。</a:t>
            </a: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2175490" y="3958590"/>
            <a:ext cx="11509375" cy="9211310"/>
          </a:xfrm>
          <a:prstGeom prst="rect">
            <a:avLst/>
          </a:prstGeom>
        </p:spPr>
      </p:pic>
      <p:pic>
        <p:nvPicPr>
          <p:cNvPr id="3" name="图片 2"/>
          <p:cNvPicPr>
            <a:picLocks noChangeAspect="1"/>
          </p:cNvPicPr>
          <p:nvPr/>
        </p:nvPicPr>
        <p:blipFill>
          <a:blip r:embed="rId2"/>
          <a:stretch>
            <a:fillRect/>
          </a:stretch>
        </p:blipFill>
        <p:spPr>
          <a:xfrm>
            <a:off x="2462530" y="4300855"/>
            <a:ext cx="9525635" cy="213360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solidFill>
                  <a:schemeClr val="accent1"/>
                </a:solidFill>
              </a:rPr>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https://golang.org/ref/mem</a:t>
            </a:r>
            <a:endParaRPr>
              <a:sym typeface="+mn-ea"/>
            </a:endParaRPr>
          </a:p>
          <a:p>
            <a:pPr>
              <a:buFont typeface="Arial" panose="020B0604020202020204" pitchFamily="34" charset="0"/>
            </a:pPr>
            <a:r>
              <a:rPr sz="3600" i="1">
                <a:solidFill>
                  <a:schemeClr val="accent1"/>
                </a:solidFill>
                <a:sym typeface="+mn-ea"/>
              </a:rPr>
              <a:t>如何保证在一个 goroutine 中看到在另一个 goroutine 修改的变量的值</a:t>
            </a:r>
            <a:r>
              <a:rPr lang="zh-CN" sz="3600" i="1">
                <a:solidFill>
                  <a:schemeClr val="accent1"/>
                </a:solidFill>
                <a:sym typeface="+mn-ea"/>
              </a:rPr>
              <a:t>，如果程序中修改数据时有其他 goroutine 同时读取，那么必须将读取串行化。为了串行化访问，请使用 channel 或其他同步原语，例如 sync 和 sync/atomic 来保护数据。</a:t>
            </a:r>
            <a:endParaRPr lang="zh-CN">
              <a:sym typeface="+mn-ea"/>
            </a:endParaRPr>
          </a:p>
          <a:p>
            <a:pPr>
              <a:buFont typeface="Arial" panose="020B0604020202020204" pitchFamily="34" charset="0"/>
            </a:pPr>
            <a:r>
              <a:rPr lang="en-US" altLang="zh-CN">
                <a:sym typeface="+mn-ea"/>
              </a:rPr>
              <a:t>Happen-Before</a:t>
            </a:r>
            <a:endParaRPr lang="zh-CN">
              <a:sym typeface="+mn-ea"/>
            </a:endParaRPr>
          </a:p>
          <a:p>
            <a:pPr>
              <a:buFont typeface="Arial" panose="020B0604020202020204" pitchFamily="34" charset="0"/>
            </a:pPr>
            <a:r>
              <a:rPr lang="zh-CN" sz="3600" i="1">
                <a:solidFill>
                  <a:schemeClr val="accent1"/>
                </a:solidFill>
                <a:sym typeface="+mn-ea"/>
              </a:rPr>
              <a:t>在一个 goroutine 中，读和写一定是按照程序中的顺序执行的。即编译器和处理器只有在不会改变这个 goroutine 的行为时才可能修改读和写的执行顺序。由于重排，不同的 goroutine 可能会看到不同的执行顺序。例如，一个goroutine 执行 a = 1;b = 2;，另一个 goroutine 可能看到 b 在 a 之前更新。</a:t>
            </a:r>
            <a:endParaRPr lang="zh-CN">
              <a:sym typeface="+mn-ea"/>
            </a:endParaRPr>
          </a:p>
          <a:p>
            <a:pPr>
              <a:buFont typeface="Arial" panose="020B0604020202020204" pitchFamily="34" charset="0"/>
            </a:pPr>
            <a:endParaRPr lang="zh-CN">
              <a:sym typeface="+mn-ea"/>
            </a:endParaRPr>
          </a:p>
        </p:txBody>
      </p:sp>
      <p:pic>
        <p:nvPicPr>
          <p:cNvPr id="2" name="图片 1"/>
          <p:cNvPicPr>
            <a:picLocks noChangeAspect="1"/>
          </p:cNvPicPr>
          <p:nvPr/>
        </p:nvPicPr>
        <p:blipFill>
          <a:blip r:embed="rId1"/>
          <a:stretch>
            <a:fillRect/>
          </a:stretch>
        </p:blipFill>
        <p:spPr>
          <a:xfrm>
            <a:off x="5020945" y="8996045"/>
            <a:ext cx="14342745" cy="395795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20204" pitchFamily="34" charset="0"/>
            </a:pPr>
            <a:r>
              <a:rPr lang="zh-CN" sz="3600">
                <a:sym typeface="+mn-ea"/>
              </a:rPr>
              <a:t>用户写下的代码，先要编译成汇编代码，也就是各种指令，包括读写内存的指令。CPU 的设计者们，为了榨干 CPU 的性能，无所不用其极，各种手段都用上了，你可能听过不少，像流水线、分支预测等等。其中，为了提高读写内存的效率，会对读写指令进行重新排列，这就是所谓的内存重排，英文为 MemoryReordering。</a:t>
            </a:r>
            <a:endParaRPr lang="zh-CN" sz="3600">
              <a:sym typeface="+mn-ea"/>
            </a:endParaRPr>
          </a:p>
          <a:p>
            <a:pPr>
              <a:buFont typeface="Arial" panose="020B0604020202020204" pitchFamily="34" charset="0"/>
            </a:pPr>
            <a:r>
              <a:rPr lang="zh-CN" sz="3600" i="1">
                <a:solidFill>
                  <a:schemeClr val="accent1"/>
                </a:solidFill>
                <a:sym typeface="+mn-ea"/>
              </a:rPr>
              <a:t>这一部分说的是 CPU 重排，其实还有编译器重排</a:t>
            </a:r>
            <a:r>
              <a:rPr lang="en-US" altLang="zh-CN" sz="3600" i="1">
                <a:solidFill>
                  <a:schemeClr val="accent1"/>
                </a:solidFill>
                <a:sym typeface="+mn-ea"/>
              </a:rPr>
              <a:t>。</a:t>
            </a:r>
            <a:r>
              <a:rPr lang="zh-CN" altLang="en-US" sz="3600" i="1">
                <a:solidFill>
                  <a:schemeClr val="accent1"/>
                </a:solidFill>
                <a:sym typeface="+mn-ea"/>
              </a:rPr>
              <a:t>比如</a:t>
            </a:r>
            <a:r>
              <a:rPr lang="en-US" altLang="zh-CN" sz="3600" i="1">
                <a:solidFill>
                  <a:schemeClr val="accent1"/>
                </a:solidFill>
                <a:sym typeface="+mn-ea"/>
              </a:rPr>
              <a:t>: </a:t>
            </a: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sz="3600" i="1">
              <a:solidFill>
                <a:schemeClr val="accent1"/>
              </a:solidFill>
              <a:sym typeface="+mn-ea"/>
            </a:endParaRPr>
          </a:p>
          <a:p>
            <a:pPr>
              <a:buFont typeface="Arial" panose="020B0604020202020204" pitchFamily="34" charset="0"/>
            </a:pPr>
            <a:r>
              <a:rPr lang="en-US" altLang="zh-CN" sz="3600" i="1">
                <a:solidFill>
                  <a:schemeClr val="accent1"/>
                </a:solidFill>
                <a:sym typeface="+mn-ea"/>
              </a:rPr>
              <a:t>但是，如果这时有另外一个线程同时干了这么一件事：</a:t>
            </a: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r>
              <a:rPr lang="en-US" altLang="zh-CN" sz="3600" i="1">
                <a:solidFill>
                  <a:schemeClr val="accent2"/>
                </a:solidFill>
                <a:sym typeface="+mn-ea"/>
              </a:rPr>
              <a:t>在多核心场景下</a:t>
            </a:r>
            <a:r>
              <a:rPr lang="zh-CN" altLang="en-US" sz="3600" i="1">
                <a:solidFill>
                  <a:schemeClr val="accent2"/>
                </a:solidFill>
                <a:sym typeface="+mn-ea"/>
              </a:rPr>
              <a:t>，</a:t>
            </a:r>
            <a:r>
              <a:rPr lang="en-US" altLang="zh-CN" sz="3600" i="1">
                <a:solidFill>
                  <a:schemeClr val="accent2"/>
                </a:solidFill>
                <a:sym typeface="+mn-ea"/>
              </a:rPr>
              <a:t>没有办法轻易地判断两段程序是“等价”的。</a:t>
            </a:r>
            <a:endParaRPr lang="en-US" altLang="zh-CN" sz="3600" i="1">
              <a:solidFill>
                <a:schemeClr val="accent2"/>
              </a:solidFill>
              <a:sym typeface="+mn-ea"/>
            </a:endParaRPr>
          </a:p>
        </p:txBody>
      </p:sp>
      <p:pic>
        <p:nvPicPr>
          <p:cNvPr id="3" name="图片 2"/>
          <p:cNvPicPr>
            <a:picLocks noChangeAspect="1"/>
          </p:cNvPicPr>
          <p:nvPr/>
        </p:nvPicPr>
        <p:blipFill>
          <a:blip r:embed="rId1"/>
          <a:stretch>
            <a:fillRect/>
          </a:stretch>
        </p:blipFill>
        <p:spPr>
          <a:xfrm>
            <a:off x="3633470" y="6719570"/>
            <a:ext cx="7679055" cy="2832100"/>
          </a:xfrm>
          <a:prstGeom prst="rect">
            <a:avLst/>
          </a:prstGeom>
        </p:spPr>
      </p:pic>
      <p:pic>
        <p:nvPicPr>
          <p:cNvPr id="4" name="图片 3"/>
          <p:cNvPicPr>
            <a:picLocks noChangeAspect="1"/>
          </p:cNvPicPr>
          <p:nvPr/>
        </p:nvPicPr>
        <p:blipFill>
          <a:blip r:embed="rId2"/>
          <a:stretch>
            <a:fillRect/>
          </a:stretch>
        </p:blipFill>
        <p:spPr>
          <a:xfrm>
            <a:off x="11917045" y="6715125"/>
            <a:ext cx="7395210" cy="2836545"/>
          </a:xfrm>
          <a:prstGeom prst="rect">
            <a:avLst/>
          </a:prstGeom>
        </p:spPr>
      </p:pic>
      <p:pic>
        <p:nvPicPr>
          <p:cNvPr id="5" name="图片 4"/>
          <p:cNvPicPr>
            <a:picLocks noChangeAspect="1"/>
          </p:cNvPicPr>
          <p:nvPr/>
        </p:nvPicPr>
        <p:blipFill>
          <a:blip r:embed="rId3"/>
          <a:stretch>
            <a:fillRect/>
          </a:stretch>
        </p:blipFill>
        <p:spPr>
          <a:xfrm>
            <a:off x="13752830" y="10354945"/>
            <a:ext cx="3723005" cy="92456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29" y="2731770"/>
            <a:ext cx="2048446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现代 CPU 为了“抚平” 内核、内存、硬盘之间的速度差异，搞出了各种策略，例如三级缓存等。为了让 (2) 不必等待 (1) 的执行“效果”可见之后才能执行，我们可以把 (1) 的效果保存到 store buffer：</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437005" y="4900295"/>
            <a:ext cx="7621270" cy="7543800"/>
          </a:xfrm>
          <a:prstGeom prst="rect">
            <a:avLst/>
          </a:prstGeom>
        </p:spPr>
      </p:pic>
      <p:pic>
        <p:nvPicPr>
          <p:cNvPr id="7" name="图片 6"/>
          <p:cNvPicPr>
            <a:picLocks noChangeAspect="1"/>
          </p:cNvPicPr>
          <p:nvPr/>
        </p:nvPicPr>
        <p:blipFill>
          <a:blip r:embed="rId2"/>
          <a:stretch>
            <a:fillRect/>
          </a:stretch>
        </p:blipFill>
        <p:spPr>
          <a:xfrm>
            <a:off x="10008235" y="4865370"/>
            <a:ext cx="7841615" cy="7543165"/>
          </a:xfrm>
          <a:prstGeom prst="rect">
            <a:avLst/>
          </a:prstGeom>
        </p:spPr>
      </p:pic>
      <p:pic>
        <p:nvPicPr>
          <p:cNvPr id="8" name="图片 7"/>
          <p:cNvPicPr>
            <a:picLocks noChangeAspect="1"/>
          </p:cNvPicPr>
          <p:nvPr/>
        </p:nvPicPr>
        <p:blipFill>
          <a:blip r:embed="rId3"/>
          <a:stretch>
            <a:fillRect/>
          </a:stretch>
        </p:blipFill>
        <p:spPr>
          <a:xfrm>
            <a:off x="18954115" y="4865370"/>
            <a:ext cx="4114165" cy="7578725"/>
          </a:xfrm>
          <a:prstGeom prst="rect">
            <a:avLst/>
          </a:prstGeom>
        </p:spPr>
      </p:pic>
      <p:sp>
        <p:nvSpPr>
          <p:cNvPr id="9" name="文本框 8"/>
          <p:cNvSpPr txBox="1"/>
          <p:nvPr/>
        </p:nvSpPr>
        <p:spPr>
          <a:xfrm>
            <a:off x="18193385" y="12804140"/>
            <a:ext cx="563562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store buffer 对单线程是完美的</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1793457" y="2731770"/>
            <a:ext cx="10927080"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先执行 (1) 和 (3)，将他们直接写入 store buffer，接着执行 (2) 和 (4)。</a:t>
            </a:r>
            <a:r>
              <a:rPr lang="zh-CN" altLang="en-US" sz="3600">
                <a:solidFill>
                  <a:schemeClr val="bg1"/>
                </a:solidFill>
                <a:latin typeface="Alibaba PuHuiTi R" panose="00020600040101010101" pitchFamily="18" charset="-122"/>
                <a:sym typeface="+mn-ea"/>
              </a:rPr>
              <a:t>“</a:t>
            </a:r>
            <a:r>
              <a:rPr lang="en-US" altLang="zh-CN" sz="3600">
                <a:solidFill>
                  <a:schemeClr val="bg1"/>
                </a:solidFill>
                <a:latin typeface="Alibaba PuHuiTi R" panose="00020600040101010101" pitchFamily="18" charset="-122"/>
                <a:sym typeface="+mn-ea"/>
              </a:rPr>
              <a:t>奇迹</a:t>
            </a:r>
            <a:r>
              <a:rPr lang="zh-CN" altLang="en-US" sz="3600">
                <a:solidFill>
                  <a:schemeClr val="bg1"/>
                </a:solidFill>
                <a:latin typeface="Alibaba PuHuiTi R" panose="00020600040101010101" pitchFamily="18" charset="-122"/>
                <a:sym typeface="+mn-ea"/>
              </a:rPr>
              <a:t>”</a:t>
            </a:r>
            <a:r>
              <a:rPr lang="en-US" altLang="zh-CN" sz="3600">
                <a:solidFill>
                  <a:schemeClr val="bg1"/>
                </a:solidFill>
                <a:latin typeface="Alibaba PuHuiTi R" panose="00020600040101010101" pitchFamily="18" charset="-122"/>
                <a:sym typeface="+mn-ea"/>
              </a:rPr>
              <a:t>要发生了：(2) 看了下 store buffer，并没有发现有 B 的值，于是从 Memory 读出了 0，(4) 同样从 Memory 读出了 0。最后，打印出了 00。</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r>
              <a:rPr lang="en-US" altLang="zh-CN" sz="3600" i="1">
                <a:solidFill>
                  <a:schemeClr val="accent1"/>
                </a:solidFill>
                <a:sym typeface="+mn-ea"/>
              </a:rPr>
              <a:t>因此，对于多线程的程序，所有的 CPU 都会提供</a:t>
            </a:r>
            <a:r>
              <a:rPr lang="zh-CN" altLang="en-US" sz="3600" i="1">
                <a:solidFill>
                  <a:schemeClr val="accent1"/>
                </a:solidFill>
                <a:sym typeface="+mn-ea"/>
              </a:rPr>
              <a:t>“</a:t>
            </a:r>
            <a:r>
              <a:rPr lang="en-US" altLang="zh-CN" sz="3600" i="1">
                <a:solidFill>
                  <a:schemeClr val="accent1"/>
                </a:solidFill>
                <a:sym typeface="+mn-ea"/>
              </a:rPr>
              <a:t>锁</a:t>
            </a:r>
            <a:r>
              <a:rPr lang="zh-CN" altLang="en-US" sz="3600" i="1">
                <a:solidFill>
                  <a:schemeClr val="accent1"/>
                </a:solidFill>
                <a:sym typeface="+mn-ea"/>
              </a:rPr>
              <a:t>”</a:t>
            </a:r>
            <a:r>
              <a:rPr lang="en-US" altLang="zh-CN" sz="3600" i="1">
                <a:solidFill>
                  <a:schemeClr val="accent1"/>
                </a:solidFill>
                <a:sym typeface="+mn-ea"/>
              </a:rPr>
              <a:t>支持，称之为 barrier，或者 fence。它要求：barrier 指令要求所有对内存的操作都必须要</a:t>
            </a:r>
            <a:r>
              <a:rPr lang="zh-CN" altLang="en-US" sz="3600" i="1">
                <a:solidFill>
                  <a:schemeClr val="accent1"/>
                </a:solidFill>
                <a:sym typeface="+mn-ea"/>
              </a:rPr>
              <a:t>“</a:t>
            </a:r>
            <a:r>
              <a:rPr lang="en-US" altLang="zh-CN" sz="3600" i="1">
                <a:solidFill>
                  <a:schemeClr val="accent1"/>
                </a:solidFill>
                <a:sym typeface="+mn-ea"/>
              </a:rPr>
              <a:t>扩散</a:t>
            </a:r>
            <a:r>
              <a:rPr lang="zh-CN" altLang="en-US" sz="3600" i="1">
                <a:solidFill>
                  <a:schemeClr val="accent1"/>
                </a:solidFill>
                <a:sym typeface="+mn-ea"/>
              </a:rPr>
              <a:t>”</a:t>
            </a:r>
            <a:r>
              <a:rPr lang="en-US" altLang="zh-CN" sz="3600" i="1">
                <a:solidFill>
                  <a:schemeClr val="accent1"/>
                </a:solidFill>
                <a:sym typeface="+mn-ea"/>
              </a:rPr>
              <a:t>到 memory 之后才能继续执行其他对 memory 的操作。因此，我们可以用高级点的 atomic compare-and-swap，或者直接用更高级的锁，通常是标准库提供。</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13731875" y="3084195"/>
            <a:ext cx="10163810" cy="951738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sz="3600">
                <a:sym typeface="+mn-ea"/>
              </a:rPr>
              <a:t>为了说明读和写的必要条件，我们定义了先行发生</a:t>
            </a:r>
            <a:r>
              <a:rPr lang="zh-CN" altLang="en-US" sz="3600">
                <a:sym typeface="+mn-ea"/>
              </a:rPr>
              <a:t>（</a:t>
            </a:r>
            <a:r>
              <a:rPr sz="3600">
                <a:sym typeface="+mn-ea"/>
              </a:rPr>
              <a:t>Happens Before</a:t>
            </a:r>
            <a:r>
              <a:rPr lang="zh-CN" altLang="en-US" sz="3600">
                <a:sym typeface="+mn-ea"/>
              </a:rPr>
              <a:t>）</a:t>
            </a:r>
            <a:r>
              <a:rPr lang="zh-CN" sz="3600">
                <a:sym typeface="+mn-ea"/>
              </a:rPr>
              <a:t>。</a:t>
            </a:r>
            <a:r>
              <a:rPr sz="3600">
                <a:sym typeface="+mn-ea"/>
              </a:rPr>
              <a:t>如果事件 e1 发生在 e2 前，我们可以说 e2 发生在 e1 后。如果 e1不发生在 e2 前也不发生在 e2 后，我们就说 e1 和 e2 是并发的。</a:t>
            </a:r>
            <a:endParaRPr sz="3600">
              <a:sym typeface="+mn-ea"/>
            </a:endParaRPr>
          </a:p>
          <a:p>
            <a:pPr>
              <a:buFont typeface="Arial" panose="020B0604020202020204" pitchFamily="34" charset="0"/>
            </a:pPr>
            <a:r>
              <a:rPr sz="3600" i="1">
                <a:solidFill>
                  <a:schemeClr val="accent2"/>
                </a:solidFill>
                <a:sym typeface="+mn-ea"/>
              </a:rPr>
              <a:t>在单</a:t>
            </a:r>
            <a:r>
              <a:rPr lang="zh-CN" sz="3600" i="1">
                <a:solidFill>
                  <a:schemeClr val="accent2"/>
                </a:solidFill>
                <a:sym typeface="+mn-ea"/>
              </a:rPr>
              <a:t>一的独立</a:t>
            </a:r>
            <a:r>
              <a:rPr sz="3600" i="1">
                <a:solidFill>
                  <a:schemeClr val="accent2"/>
                </a:solidFill>
                <a:sym typeface="+mn-ea"/>
              </a:rPr>
              <a:t>的 goroutine 中先行发生的顺序即是程序中表达的顺序。</a:t>
            </a:r>
            <a:endParaRPr sz="3600">
              <a:sym typeface="+mn-ea"/>
            </a:endParaRPr>
          </a:p>
          <a:p>
            <a:pPr>
              <a:buFont typeface="Arial" panose="020B0604020202020204" pitchFamily="34" charset="0"/>
            </a:pPr>
            <a:r>
              <a:rPr sz="3600">
                <a:sym typeface="+mn-ea"/>
              </a:rPr>
              <a:t>当下面条件满足时，对变量 v 的读操作 r 是被允许看到对 v 的写操作 w 的：</a:t>
            </a:r>
            <a:endParaRPr sz="3600">
              <a:sym typeface="+mn-ea"/>
            </a:endParaRPr>
          </a:p>
          <a:p>
            <a:pPr marL="742950" indent="-742950">
              <a:buFont typeface="Arial" panose="020B0604020202020204" pitchFamily="34" charset="0"/>
              <a:buAutoNum type="arabicPeriod"/>
            </a:pPr>
            <a:r>
              <a:rPr sz="3600" i="1">
                <a:solidFill>
                  <a:schemeClr val="accent1"/>
                </a:solidFill>
                <a:sym typeface="+mn-ea"/>
              </a:rPr>
              <a:t>r 不先行发生于 w</a:t>
            </a:r>
            <a:endParaRPr sz="3600" i="1">
              <a:solidFill>
                <a:schemeClr val="accent1"/>
              </a:solidFill>
              <a:sym typeface="+mn-ea"/>
            </a:endParaRPr>
          </a:p>
          <a:p>
            <a:pPr marL="742950" indent="-742950">
              <a:buFont typeface="Arial" panose="020B0604020202020204" pitchFamily="34" charset="0"/>
              <a:buAutoNum type="arabicPeriod"/>
            </a:pPr>
            <a:r>
              <a:rPr sz="3600" i="1">
                <a:solidFill>
                  <a:schemeClr val="accent1"/>
                </a:solidFill>
                <a:sym typeface="+mn-ea"/>
              </a:rPr>
              <a:t>在 w 后 r 前没有对 v 的其他写操作</a:t>
            </a:r>
            <a:endParaRPr sz="3600">
              <a:sym typeface="+mn-ea"/>
            </a:endParaRPr>
          </a:p>
          <a:p>
            <a:pPr>
              <a:buFont typeface="Arial" panose="020B0604020202020204" pitchFamily="34" charset="0"/>
            </a:pPr>
            <a:r>
              <a:rPr sz="3600">
                <a:sym typeface="+mn-ea"/>
              </a:rPr>
              <a:t>为了保证对变量 v 的读操作 r 看到对 v 的写操作 w</a:t>
            </a:r>
            <a:r>
              <a:rPr lang="zh-CN" sz="3600">
                <a:sym typeface="+mn-ea"/>
              </a:rPr>
              <a:t>，</a:t>
            </a:r>
            <a:r>
              <a:rPr sz="3600">
                <a:sym typeface="+mn-ea"/>
              </a:rPr>
              <a:t>要确保 w 是 r 允许看到的唯一写操作。即当下面条件满足时，r 被保证看到 w：</a:t>
            </a:r>
            <a:endParaRPr sz="3600">
              <a:sym typeface="+mn-ea"/>
            </a:endParaRPr>
          </a:p>
          <a:p>
            <a:pPr marL="742950" indent="-742950">
              <a:buFont typeface="Arial" panose="020B0604020202020204" pitchFamily="34" charset="0"/>
              <a:buAutoNum type="arabicPeriod"/>
            </a:pPr>
            <a:r>
              <a:rPr sz="3600" i="1">
                <a:solidFill>
                  <a:schemeClr val="accent1"/>
                </a:solidFill>
                <a:sym typeface="+mn-ea"/>
              </a:rPr>
              <a:t>w 先行发生于 r</a:t>
            </a:r>
            <a:endParaRPr sz="3600" i="1">
              <a:solidFill>
                <a:schemeClr val="accent1"/>
              </a:solidFill>
              <a:sym typeface="+mn-ea"/>
            </a:endParaRPr>
          </a:p>
          <a:p>
            <a:pPr marL="742950" indent="-742950">
              <a:buFont typeface="Arial" panose="020B0604020202020204" pitchFamily="34" charset="0"/>
              <a:buAutoNum type="arabicPeriod"/>
            </a:pPr>
            <a:r>
              <a:rPr sz="3600" i="1">
                <a:solidFill>
                  <a:schemeClr val="accent1"/>
                </a:solidFill>
                <a:sym typeface="+mn-ea"/>
              </a:rPr>
              <a:t>其他对共享变量 v 的写操作要么在 w 前，要么在 r 后。</a:t>
            </a:r>
            <a:endParaRPr sz="3600">
              <a:sym typeface="+mn-ea"/>
            </a:endParaRPr>
          </a:p>
          <a:p>
            <a:pPr>
              <a:buFont typeface="Arial" panose="020B0604020202020204" pitchFamily="34" charset="0"/>
            </a:pPr>
            <a:endParaRPr sz="3600">
              <a:sym typeface="+mn-ea"/>
            </a:endParaRPr>
          </a:p>
          <a:p>
            <a:pPr>
              <a:buFont typeface="Arial" panose="020B0604020202020204" pitchFamily="34" charset="0"/>
            </a:pPr>
            <a:r>
              <a:rPr sz="3600" i="1">
                <a:solidFill>
                  <a:schemeClr val="accent2"/>
                </a:solidFill>
                <a:sym typeface="+mn-ea"/>
              </a:rPr>
              <a:t>这一对条件比前面的条件更严格，需要没有其他写操作与 w 或 r 并发发生。</a:t>
            </a:r>
            <a:endParaRPr sz="3600">
              <a:sym typeface="+mn-e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单</a:t>
            </a:r>
            <a:r>
              <a:rPr lang="zh-CN">
                <a:sym typeface="+mn-ea"/>
              </a:rPr>
              <a:t>个</a:t>
            </a:r>
            <a:r>
              <a:rPr>
                <a:sym typeface="+mn-ea"/>
              </a:rPr>
              <a:t> goroutine 中没有并发，所以上面两个定义是相同的：</a:t>
            </a:r>
            <a:endParaRPr>
              <a:sym typeface="+mn-ea"/>
            </a:endParaRPr>
          </a:p>
          <a:p>
            <a:pPr>
              <a:buFont typeface="Arial" panose="020B0604020202020204" pitchFamily="34" charset="0"/>
            </a:pPr>
            <a:r>
              <a:rPr>
                <a:sym typeface="+mn-ea"/>
              </a:rPr>
              <a:t>读操作 r 看到最近一次的写操作 w 写入 v 的值。</a:t>
            </a:r>
            <a:endParaRPr>
              <a:sym typeface="+mn-ea"/>
            </a:endParaRPr>
          </a:p>
          <a:p>
            <a:pPr>
              <a:buFont typeface="Arial" panose="020B0604020202020204" pitchFamily="34" charset="0"/>
            </a:pPr>
            <a:r>
              <a:rPr>
                <a:sym typeface="+mn-ea"/>
              </a:rPr>
              <a:t>当多个 goroutine 访问共享变量 v 时，它们必须使用同步事件来建立先行发生这一条件来保证读操作能看到需要的写操作。 </a:t>
            </a:r>
            <a:endParaRPr>
              <a:sym typeface="+mn-ea"/>
            </a:endParaRPr>
          </a:p>
          <a:p>
            <a:pPr marL="571500" indent="-571500">
              <a:buFont typeface="Arial" panose="020B0604020202020204" pitchFamily="34" charset="0"/>
              <a:buChar char="•"/>
            </a:pPr>
            <a:r>
              <a:rPr sz="3600" i="1">
                <a:solidFill>
                  <a:schemeClr val="accent1"/>
                </a:solidFill>
                <a:sym typeface="+mn-ea"/>
              </a:rPr>
              <a:t>对变量 v 的零值初始化在内存模型中表现的与写操作相同。</a:t>
            </a:r>
            <a:endParaRPr sz="3600" i="1">
              <a:solidFill>
                <a:schemeClr val="accent1"/>
              </a:solidFill>
              <a:sym typeface="+mn-ea"/>
            </a:endParaRPr>
          </a:p>
          <a:p>
            <a:pPr marL="571500" indent="-571500">
              <a:buFont typeface="Arial" panose="020B0604020202020204" pitchFamily="34" charset="0"/>
              <a:buChar char="•"/>
            </a:pPr>
            <a:r>
              <a:rPr sz="3600" i="1">
                <a:solidFill>
                  <a:schemeClr val="accent1"/>
                </a:solidFill>
                <a:sym typeface="+mn-ea"/>
              </a:rPr>
              <a:t>对大于 </a:t>
            </a:r>
            <a:r>
              <a:rPr lang="en-US" sz="3600" i="1">
                <a:solidFill>
                  <a:schemeClr val="accent1"/>
                </a:solidFill>
                <a:sym typeface="+mn-ea"/>
              </a:rPr>
              <a:t>single </a:t>
            </a:r>
            <a:r>
              <a:rPr sz="3600" i="1">
                <a:solidFill>
                  <a:schemeClr val="accent1"/>
                </a:solidFill>
                <a:sym typeface="+mn-ea"/>
              </a:rPr>
              <a:t>machine word 的变量的读写操作表现的像以不确定顺序对多个 </a:t>
            </a:r>
            <a:r>
              <a:rPr lang="en-US" sz="3600" i="1">
                <a:solidFill>
                  <a:schemeClr val="accent1"/>
                </a:solidFill>
                <a:sym typeface="+mn-ea"/>
              </a:rPr>
              <a:t>single </a:t>
            </a:r>
            <a:r>
              <a:rPr sz="3600" i="1">
                <a:solidFill>
                  <a:schemeClr val="accent1"/>
                </a:solidFill>
                <a:sym typeface="+mn-ea"/>
              </a:rPr>
              <a:t>machine word</a:t>
            </a:r>
            <a:r>
              <a:rPr lang="zh-CN" altLang="en-US" sz="3600" i="1">
                <a:solidFill>
                  <a:schemeClr val="accent1"/>
                </a:solidFill>
                <a:sym typeface="+mn-ea"/>
              </a:rPr>
              <a:t> </a:t>
            </a:r>
            <a:r>
              <a:rPr sz="3600" i="1">
                <a:solidFill>
                  <a:schemeClr val="accent1"/>
                </a:solidFill>
                <a:sym typeface="+mn-ea"/>
              </a:rPr>
              <a:t>的变量的操作。</a:t>
            </a: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a:buFont typeface="Arial" panose="020B0604020202020204" pitchFamily="34" charset="0"/>
            </a:pPr>
            <a:r>
              <a:rPr>
                <a:solidFill>
                  <a:schemeClr val="bg1"/>
                </a:solidFill>
                <a:sym typeface="+mn-ea"/>
              </a:rPr>
              <a:t>https://www.jianshu.com/p/5e44168f47a3</a:t>
            </a:r>
            <a:endParaRPr>
              <a:solidFill>
                <a:schemeClr val="bg1"/>
              </a:solidFill>
              <a:sym typeface="+mn-e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solidFill>
                  <a:schemeClr val="accent1"/>
                </a:solidFill>
              </a:rPr>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Share Memory By Communicating</a:t>
            </a:r>
            <a:br>
              <a:rPr kumimoji="1" lang="en-US" altLang="zh-CN"/>
            </a:b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sym typeface="+mn-ea"/>
              </a:rPr>
              <a:t>传统的线程模型</a:t>
            </a:r>
            <a:r>
              <a:rPr lang="zh-CN" altLang="en-US" sz="3600">
                <a:solidFill>
                  <a:schemeClr val="bg1"/>
                </a:solidFill>
                <a:sym typeface="+mn-ea"/>
              </a:rPr>
              <a:t>（</a:t>
            </a:r>
            <a:r>
              <a:rPr lang="en-US" altLang="zh-CN" sz="3600">
                <a:solidFill>
                  <a:schemeClr val="bg1"/>
                </a:solidFill>
                <a:sym typeface="+mn-ea"/>
              </a:rPr>
              <a:t>通常在编写 Java、C++ 和Python 程序时使用</a:t>
            </a:r>
            <a:r>
              <a:rPr lang="zh-CN" altLang="en-US" sz="3600">
                <a:solidFill>
                  <a:schemeClr val="bg1"/>
                </a:solidFill>
                <a:sym typeface="+mn-ea"/>
              </a:rPr>
              <a:t>）</a:t>
            </a:r>
            <a:r>
              <a:rPr lang="en-US" altLang="zh-CN" sz="3600">
                <a:solidFill>
                  <a:schemeClr val="bg1"/>
                </a:solidFill>
                <a:sym typeface="+mn-ea"/>
              </a:rPr>
              <a:t>程序员在线程之间通信</a:t>
            </a:r>
            <a:r>
              <a:rPr lang="zh-CN" altLang="en-US" sz="3600">
                <a:solidFill>
                  <a:schemeClr val="bg1"/>
                </a:solidFill>
                <a:sym typeface="+mn-ea"/>
              </a:rPr>
              <a:t>需要</a:t>
            </a:r>
            <a:r>
              <a:rPr lang="en-US" altLang="zh-CN" sz="3600">
                <a:solidFill>
                  <a:schemeClr val="bg1"/>
                </a:solidFill>
                <a:sym typeface="+mn-ea"/>
              </a:rPr>
              <a:t>使用共享内存。通常，共享数据结构由锁保护，线程将争用这些锁来访问数据。在某些情况下，通过使用线程安全的数据结构</a:t>
            </a:r>
            <a:r>
              <a:rPr lang="zh-CN" altLang="en-US" sz="3600">
                <a:solidFill>
                  <a:schemeClr val="bg1"/>
                </a:solidFill>
                <a:sym typeface="+mn-ea"/>
              </a:rPr>
              <a:t>（</a:t>
            </a:r>
            <a:r>
              <a:rPr lang="en-US" altLang="zh-CN" sz="3600">
                <a:solidFill>
                  <a:schemeClr val="bg1"/>
                </a:solidFill>
                <a:sym typeface="+mn-ea"/>
              </a:rPr>
              <a:t>如 Python 的Queue</a:t>
            </a:r>
            <a:r>
              <a:rPr lang="zh-CN" altLang="en-US" sz="3600">
                <a:solidFill>
                  <a:schemeClr val="bg1"/>
                </a:solidFill>
                <a:sym typeface="+mn-ea"/>
              </a:rPr>
              <a:t>），</a:t>
            </a:r>
            <a:r>
              <a:rPr lang="en-US" altLang="zh-CN" sz="3600">
                <a:solidFill>
                  <a:schemeClr val="bg1"/>
                </a:solidFill>
                <a:sym typeface="+mn-ea"/>
              </a:rPr>
              <a:t>这会变得更容易。</a:t>
            </a:r>
            <a:endParaRPr lang="en-US" altLang="zh-CN" sz="3600">
              <a:solidFill>
                <a:schemeClr val="bg1"/>
              </a:solidFill>
              <a:sym typeface="+mn-ea"/>
            </a:endParaRPr>
          </a:p>
          <a:p>
            <a:pPr>
              <a:buFont typeface="Arial" panose="020B0604020202020204" pitchFamily="34" charset="0"/>
            </a:pPr>
            <a:r>
              <a:rPr lang="en-US" altLang="zh-CN" sz="3600" i="1">
                <a:solidFill>
                  <a:schemeClr val="accent1"/>
                </a:solidFill>
                <a:sym typeface="+mn-ea"/>
              </a:rPr>
              <a:t>Go 的并发原语 goroutines 和 channels 为构造并发软件提供了一种优雅而独特的方法。Go 没有显式地使用锁来协调对共享数据的访问，而是鼓励使用 chan 在 goroutine 之间传递对数据的引用。这种方法确保在给定的时间只有一个</a:t>
            </a:r>
            <a:r>
              <a:rPr lang="zh-CN" altLang="en-US" sz="3600" i="1">
                <a:solidFill>
                  <a:schemeClr val="accent1"/>
                </a:solidFill>
                <a:sym typeface="+mn-ea"/>
              </a:rPr>
              <a:t> </a:t>
            </a:r>
            <a:r>
              <a:rPr lang="en-US" altLang="zh-CN" sz="3600" i="1">
                <a:solidFill>
                  <a:schemeClr val="accent1"/>
                </a:solidFill>
                <a:sym typeface="+mn-ea"/>
              </a:rPr>
              <a:t>goroutine 可以访问数据。</a:t>
            </a:r>
            <a:endParaRPr lang="en-US" altLang="zh-CN">
              <a:solidFill>
                <a:schemeClr val="bg1"/>
              </a:solidFill>
              <a:sym typeface="+mn-ea"/>
            </a:endParaRPr>
          </a:p>
          <a:p>
            <a:pPr>
              <a:buFont typeface="Arial" panose="020B0604020202020204" pitchFamily="34" charset="0"/>
            </a:pPr>
            <a:r>
              <a:rPr lang="en-US" altLang="zh-CN" i="1">
                <a:solidFill>
                  <a:schemeClr val="accent2"/>
                </a:solidFill>
                <a:latin typeface="Helvetica Oblique" charset="0"/>
                <a:cs typeface="Helvetica Oblique" charset="0"/>
                <a:sym typeface="+mn-ea"/>
              </a:rPr>
              <a:t>Do not communicate by sharing memory; instead, share memory by communicating.</a:t>
            </a:r>
            <a:endParaRPr lang="en-US" altLang="zh-CN" i="1">
              <a:solidFill>
                <a:schemeClr val="accent2"/>
              </a:solidFill>
              <a:latin typeface="Helvetica Oblique" charset="0"/>
              <a:cs typeface="Helvetica Oblique" charset="0"/>
              <a:sym typeface="+mn-ea"/>
            </a:endParaRPr>
          </a:p>
          <a:p>
            <a:pPr>
              <a:buFont typeface="Arial" panose="020B0604020202020204" pitchFamily="34" charset="0"/>
            </a:pPr>
            <a:r>
              <a:rPr lang="en-US" altLang="zh-CN" i="1">
                <a:solidFill>
                  <a:schemeClr val="accent2"/>
                </a:solidFill>
                <a:latin typeface="Helvetica Oblique" charset="0"/>
                <a:cs typeface="Helvetica Oblique" charset="0"/>
                <a:sym typeface="+mn-ea"/>
              </a:rPr>
              <a:t>3/6.go</a:t>
            </a:r>
            <a:endParaRPr lang="en-US" altLang="zh-CN"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150975" y="3644265"/>
            <a:ext cx="9275445" cy="839724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Processes and Threads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20204" pitchFamily="34" charset="0"/>
            </a:pPr>
            <a:r>
              <a:rPr sz="3600">
                <a:latin typeface="Alibaba PuHuiTi R" panose="00020600040101010101" pitchFamily="18" charset="-122"/>
                <a:sym typeface="+mn-ea"/>
              </a:rPr>
              <a:t>操作系统会为该应用程序创建一个进程。作为一个应用程序，它像一个为所有资源而运行的容器。这些资源包括内存地址空间、文件句柄、设备和线程。</a:t>
            </a:r>
            <a:endParaRPr sz="3600">
              <a:latin typeface="Alibaba PuHuiTi R" panose="00020600040101010101" pitchFamily="18" charset="-122"/>
              <a:sym typeface="+mn-ea"/>
            </a:endParaRPr>
          </a:p>
          <a:p>
            <a:pPr>
              <a:lnSpc>
                <a:spcPct val="120000"/>
              </a:lnSpc>
              <a:buFont typeface="Arial" panose="020B0604020202020204" pitchFamily="34" charset="0"/>
            </a:pPr>
            <a:r>
              <a:rPr sz="3600">
                <a:latin typeface="Alibaba PuHuiTi R" panose="00020600040101010101" pitchFamily="18" charset="-122"/>
                <a:sym typeface="+mn-ea"/>
              </a:rPr>
              <a:t>线程是操作系统调度的一种执行路径，用于</a:t>
            </a:r>
            <a:r>
              <a:rPr lang="zh-CN" sz="3600">
                <a:latin typeface="Alibaba PuHuiTi R" panose="00020600040101010101" pitchFamily="18" charset="-122"/>
                <a:sym typeface="+mn-ea"/>
              </a:rPr>
              <a:t>在</a:t>
            </a:r>
            <a:r>
              <a:rPr sz="3600">
                <a:latin typeface="Alibaba PuHuiTi R" panose="00020600040101010101" pitchFamily="18" charset="-122"/>
                <a:sym typeface="+mn-ea"/>
              </a:rPr>
              <a:t>处理器执行我们在函数中编写的代码。一个进程从一个线程开始，即主线程，当该线程终止时，进程终止。这是因为主线程是应用程序的原点。然后，主线程可以依次启动更多的线程，而这些线程可以启动更多的线程。</a:t>
            </a:r>
            <a:endParaRPr sz="3600">
              <a:latin typeface="Alibaba PuHuiTi R" panose="00020600040101010101" pitchFamily="18" charset="-122"/>
              <a:sym typeface="+mn-ea"/>
            </a:endParaRPr>
          </a:p>
          <a:p>
            <a:pPr>
              <a:lnSpc>
                <a:spcPct val="120000"/>
              </a:lnSpc>
              <a:buFont typeface="Arial" panose="020B0604020202020204" pitchFamily="34" charset="0"/>
            </a:pPr>
            <a:r>
              <a:rPr sz="3600">
                <a:latin typeface="Alibaba PuHuiTi R" panose="00020600040101010101" pitchFamily="18" charset="-122"/>
                <a:sym typeface="+mn-ea"/>
              </a:rPr>
              <a:t>无论线程属于哪个进程，操作系统都会安排线程在可用处理器上运行。每个操作系统都有自己的算法来做出这些决定。</a:t>
            </a:r>
            <a:endParaRPr sz="3600">
              <a:latin typeface="Alibaba PuHuiTi R" panose="00020600040101010101" pitchFamily="18" charset="-122"/>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1873405" y="2731770"/>
            <a:ext cx="1151620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data race 是两个或多个 goroutine 访问同一个资源</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如变量或数据结构</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，并尝试对该资源进行读写而不考虑其他 goroutine。这种类型的代码可以创建您见过的最疯狂和最随机的 bug。通常需要大量的日志记录和运气才能找到这些类型的bug</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早在6月份的 Go 1.1中，Go 工具引入了一个 race detector。竞争检测器是在构建过程中内置到程序中的代码。然后，一旦你的程序运行，它就能够检测并报告它发现的任何竞争条件。它非常酷，并且在识别罪魁祸首的代码方面做了令人难以置信的工作。</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3/8.go</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build -race</a:t>
            </a: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test -race</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132560" y="2386330"/>
            <a:ext cx="9685655" cy="1091311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20204" pitchFamily="34" charset="0"/>
            </a:pPr>
            <a:r>
              <a:rPr sz="3600">
                <a:solidFill>
                  <a:schemeClr val="bg1"/>
                </a:solidFill>
                <a:latin typeface="Alibaba PuHuiTi R" panose="00020600040101010101" pitchFamily="18" charset="-122"/>
                <a:sym typeface="+mn-ea"/>
              </a:rPr>
              <a:t>工具似乎检测到代码的争用条件。如果您查看race condition 报告下面，您可以看到程序的输出</a:t>
            </a:r>
            <a:r>
              <a:rPr lang="en-US" sz="3600">
                <a:solidFill>
                  <a:schemeClr val="bg1"/>
                </a:solidFill>
                <a:latin typeface="Alibaba PuHuiTi R" panose="00020600040101010101" pitchFamily="18" charset="-122"/>
                <a:sym typeface="+mn-ea"/>
              </a:rPr>
              <a:t>: </a:t>
            </a:r>
            <a:r>
              <a:rPr sz="3600">
                <a:solidFill>
                  <a:schemeClr val="bg1"/>
                </a:solidFill>
                <a:latin typeface="Alibaba PuHuiTi R" panose="00020600040101010101" pitchFamily="18" charset="-122"/>
                <a:sym typeface="+mn-ea"/>
              </a:rPr>
              <a:t>全局计数器变量的值为 </a:t>
            </a:r>
            <a:r>
              <a:rPr lang="en-US" sz="3600">
                <a:solidFill>
                  <a:schemeClr val="bg1"/>
                </a:solidFill>
                <a:latin typeface="Alibaba PuHuiTi R" panose="00020600040101010101" pitchFamily="18" charset="-122"/>
                <a:sym typeface="+mn-ea"/>
              </a:rPr>
              <a:t>2 </a:t>
            </a:r>
            <a:r>
              <a:rPr lang="zh-CN" altLang="en-US" sz="3600">
                <a:solidFill>
                  <a:schemeClr val="bg1"/>
                </a:solidFill>
                <a:latin typeface="Alibaba PuHuiTi R" panose="00020600040101010101" pitchFamily="18" charset="-122"/>
                <a:sym typeface="+mn-ea"/>
              </a:rPr>
              <a:t>或者 </a:t>
            </a:r>
            <a:r>
              <a:rPr sz="3600">
                <a:solidFill>
                  <a:schemeClr val="bg1"/>
                </a:solidFill>
                <a:latin typeface="Alibaba PuHuiTi R" panose="00020600040101010101" pitchFamily="18" charset="-122"/>
                <a:sym typeface="+mn-ea"/>
              </a:rPr>
              <a:t>4。</a:t>
            </a:r>
            <a:endParaRPr sz="3600">
              <a:solidFill>
                <a:schemeClr val="bg1"/>
              </a:solidFill>
              <a:latin typeface="Alibaba PuHuiTi R" panose="00020600040101010101" pitchFamily="18" charset="-122"/>
              <a:sym typeface="+mn-ea"/>
            </a:endParaRPr>
          </a:p>
        </p:txBody>
      </p:sp>
      <p:pic>
        <p:nvPicPr>
          <p:cNvPr id="2" name="图片 1"/>
          <p:cNvPicPr>
            <a:picLocks noChangeAspect="1"/>
          </p:cNvPicPr>
          <p:nvPr/>
        </p:nvPicPr>
        <p:blipFill>
          <a:blip r:embed="rId1"/>
          <a:stretch>
            <a:fillRect/>
          </a:stretch>
        </p:blipFill>
        <p:spPr>
          <a:xfrm>
            <a:off x="15234285" y="2289810"/>
            <a:ext cx="8603615" cy="10407650"/>
          </a:xfrm>
          <a:prstGeom prst="rect">
            <a:avLst/>
          </a:prstGeom>
        </p:spPr>
      </p:pic>
      <p:pic>
        <p:nvPicPr>
          <p:cNvPr id="4" name="图片 3"/>
          <p:cNvPicPr>
            <a:picLocks noChangeAspect="1"/>
          </p:cNvPicPr>
          <p:nvPr/>
        </p:nvPicPr>
        <p:blipFill>
          <a:blip r:embed="rId2"/>
          <a:stretch>
            <a:fillRect/>
          </a:stretch>
        </p:blipFill>
        <p:spPr>
          <a:xfrm>
            <a:off x="2208530" y="5201920"/>
            <a:ext cx="11435080" cy="732282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试图通过 </a:t>
            </a:r>
            <a:r>
              <a:rPr lang="en-US" altLang="zh-CN" sz="3600">
                <a:solidFill>
                  <a:schemeClr val="bg1"/>
                </a:solidFill>
                <a:latin typeface="Alibaba PuHuiTi R" panose="00020600040101010101" pitchFamily="18" charset="-122"/>
                <a:sym typeface="+mn-ea"/>
              </a:rPr>
              <a:t>i++ </a:t>
            </a:r>
            <a:r>
              <a:rPr lang="zh-CN" altLang="en-US" sz="3600">
                <a:solidFill>
                  <a:schemeClr val="bg1"/>
                </a:solidFill>
                <a:latin typeface="Alibaba PuHuiTi R" panose="00020600040101010101" pitchFamily="18" charset="-122"/>
                <a:sym typeface="+mn-ea"/>
              </a:rPr>
              <a:t>方式来解决原子赋值的问题，但是我们通过查看底层汇编</a:t>
            </a:r>
            <a:r>
              <a:rPr lang="en-US" altLang="zh-CN" sz="3600">
                <a:solidFill>
                  <a:schemeClr val="bg1"/>
                </a:solidFill>
                <a:latin typeface="Alibaba PuHuiTi R" panose="00020600040101010101" pitchFamily="18" charset="-122"/>
                <a:sym typeface="+mn-ea"/>
              </a:rPr>
              <a:t>:</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1"/>
              </a:solidFill>
              <a:latin typeface="Alibaba PuHuiTi R" panose="00020600040101010101" pitchFamily="18" charset="-122"/>
              <a:sym typeface="+mn-ea"/>
            </a:endParaRPr>
          </a:p>
          <a:p>
            <a:pPr>
              <a:buFont typeface="Arial" panose="020B0604020202020204" pitchFamily="34" charset="0"/>
            </a:pPr>
            <a:r>
              <a:rPr lang="en-US" altLang="zh-CN" sz="3600" i="1">
                <a:solidFill>
                  <a:schemeClr val="accent1"/>
                </a:solidFill>
                <a:latin typeface="Alibaba PuHuiTi R" panose="00020600040101010101" pitchFamily="18" charset="-122"/>
                <a:sym typeface="+mn-ea"/>
              </a:rPr>
              <a:t>实际上有三行汇编代码在执行以增加计数器。这三行汇编代码看起来很像原始的 Go 代码。在这三行汇编代码之后可能有一个上下文切换。尽管程序现在正在运行，但从技术上讲，这个 bug 仍然存在。我们的 Go 代码看起来像是在安全地访问资源，而实际上底层的程序集代码根本就不安全。</a:t>
            </a:r>
            <a:endParaRPr lang="en-US" altLang="zh-CN" i="1">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我们应该使用 </a:t>
            </a:r>
            <a:r>
              <a:rPr lang="en-US" altLang="zh-CN" sz="3600" i="1">
                <a:solidFill>
                  <a:schemeClr val="accent2"/>
                </a:solidFill>
                <a:latin typeface="Helvetica Oblique" charset="0"/>
                <a:cs typeface="Helvetica Oblique" charset="0"/>
                <a:sym typeface="+mn-ea"/>
              </a:rPr>
              <a:t>Go </a:t>
            </a:r>
            <a:r>
              <a:rPr lang="zh-CN" altLang="en-US" sz="3600" i="1">
                <a:solidFill>
                  <a:schemeClr val="accent2"/>
                </a:solidFill>
                <a:latin typeface="Helvetica Oblique" charset="0"/>
                <a:cs typeface="Helvetica Oblique" charset="0"/>
                <a:sym typeface="+mn-ea"/>
              </a:rPr>
              <a:t>同步语义</a:t>
            </a:r>
            <a:r>
              <a:rPr lang="en-US" altLang="zh-CN" sz="3600" i="1">
                <a:solidFill>
                  <a:schemeClr val="accent2"/>
                </a:solidFill>
                <a:latin typeface="Helvetica Oblique" charset="0"/>
                <a:cs typeface="Helvetica Oblique" charset="0"/>
                <a:sym typeface="+mn-ea"/>
              </a:rPr>
              <a:t>: Mutex</a:t>
            </a:r>
            <a:r>
              <a:rPr lang="zh-CN" altLang="en-US" sz="3600" i="1">
                <a:solidFill>
                  <a:schemeClr val="accent2"/>
                </a:solidFill>
                <a:latin typeface="Helvetica Oblique" charset="0"/>
                <a:cs typeface="Helvetica Oblique" charset="0"/>
                <a:sym typeface="+mn-ea"/>
              </a:rPr>
              <a:t>、</a:t>
            </a:r>
            <a:r>
              <a:rPr lang="en-US" altLang="zh-CN" sz="3600" i="1">
                <a:solidFill>
                  <a:schemeClr val="accent2"/>
                </a:solidFill>
                <a:latin typeface="Helvetica Oblique" charset="0"/>
                <a:cs typeface="Helvetica Oblique" charset="0"/>
                <a:sym typeface="+mn-ea"/>
              </a:rPr>
              <a:t>Atomic</a:t>
            </a:r>
            <a:endParaRPr lang="en-US" altLang="zh-CN" sz="3600" i="1">
              <a:solidFill>
                <a:schemeClr val="accent2"/>
              </a:solidFill>
              <a:latin typeface="Helvetica Oblique" charset="0"/>
              <a:cs typeface="Helvetica Oblique" charset="0"/>
              <a:sym typeface="+mn-ea"/>
            </a:endParaRPr>
          </a:p>
        </p:txBody>
      </p:sp>
      <p:pic>
        <p:nvPicPr>
          <p:cNvPr id="5" name="图片 4"/>
          <p:cNvPicPr>
            <a:picLocks noChangeAspect="1"/>
          </p:cNvPicPr>
          <p:nvPr/>
        </p:nvPicPr>
        <p:blipFill>
          <a:blip r:embed="rId1"/>
          <a:stretch>
            <a:fillRect/>
          </a:stretch>
        </p:blipFill>
        <p:spPr>
          <a:xfrm>
            <a:off x="15273020" y="2173605"/>
            <a:ext cx="7820025" cy="11337925"/>
          </a:xfrm>
          <a:prstGeom prst="rect">
            <a:avLst/>
          </a:prstGeom>
        </p:spPr>
      </p:pic>
      <p:pic>
        <p:nvPicPr>
          <p:cNvPr id="7" name="图片 6"/>
          <p:cNvPicPr>
            <a:picLocks noChangeAspect="1"/>
          </p:cNvPicPr>
          <p:nvPr/>
        </p:nvPicPr>
        <p:blipFill>
          <a:blip r:embed="rId2"/>
          <a:stretch>
            <a:fillRect/>
          </a:stretch>
        </p:blipFill>
        <p:spPr>
          <a:xfrm>
            <a:off x="998855" y="4772660"/>
            <a:ext cx="13855065" cy="1421130"/>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20204" pitchFamily="34" charset="0"/>
            </a:pPr>
            <a:r>
              <a:rPr lang="en-US" altLang="zh-CN" sz="3600" i="1">
                <a:solidFill>
                  <a:schemeClr val="bg1"/>
                </a:solidFill>
                <a:latin typeface="Helvetica Oblique" charset="0"/>
                <a:cs typeface="Helvetica Oblique" charset="0"/>
                <a:sym typeface="+mn-ea"/>
              </a:rPr>
              <a:t>3/7.go </a:t>
            </a:r>
            <a:r>
              <a:rPr lang="zh-CN" altLang="en-US" sz="3600" i="1">
                <a:solidFill>
                  <a:schemeClr val="bg1"/>
                </a:solidFill>
                <a:latin typeface="Helvetica Oblique" charset="0"/>
                <a:cs typeface="Helvetica Oblique" charset="0"/>
                <a:sym typeface="+mn-ea"/>
              </a:rPr>
              <a:t>我们第一感觉是 </a:t>
            </a:r>
            <a:r>
              <a:rPr lang="en-US" altLang="zh-CN" sz="3600" i="1">
                <a:solidFill>
                  <a:schemeClr val="bg1"/>
                </a:solidFill>
                <a:latin typeface="Helvetica Oblique" charset="0"/>
                <a:cs typeface="Helvetica Oblique" charset="0"/>
                <a:sym typeface="+mn-ea"/>
              </a:rPr>
              <a:t>single machine word </a:t>
            </a:r>
            <a:r>
              <a:rPr lang="zh-CN" altLang="en-US" sz="3600" i="1">
                <a:solidFill>
                  <a:schemeClr val="bg1"/>
                </a:solidFill>
                <a:latin typeface="Helvetica Oblique" charset="0"/>
                <a:cs typeface="Helvetica Oblique" charset="0"/>
                <a:sym typeface="+mn-ea"/>
              </a:rPr>
              <a:t>应该是原子赋值，为啥 </a:t>
            </a:r>
            <a:r>
              <a:rPr lang="en-US" altLang="zh-CN" sz="3600" i="1">
                <a:solidFill>
                  <a:schemeClr val="bg1"/>
                </a:solidFill>
                <a:latin typeface="Helvetica Oblique" charset="0"/>
                <a:cs typeface="Helvetica Oblique" charset="0"/>
                <a:sym typeface="+mn-ea"/>
              </a:rPr>
              <a:t>-race </a:t>
            </a:r>
            <a:r>
              <a:rPr lang="zh-CN" altLang="en-US" sz="3600" i="1">
                <a:solidFill>
                  <a:schemeClr val="bg1"/>
                </a:solidFill>
                <a:latin typeface="Helvetica Oblique" charset="0"/>
                <a:cs typeface="Helvetica Oblique" charset="0"/>
                <a:sym typeface="+mn-ea"/>
              </a:rPr>
              <a:t>会乱报。我们执行这个代码看看会发生什么。</a:t>
            </a:r>
            <a:endParaRPr lang="zh-CN" altLang="en-US" sz="3600" i="1">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2430125" y="2864485"/>
            <a:ext cx="10645775" cy="9453245"/>
          </a:xfrm>
          <a:prstGeom prst="rect">
            <a:avLst/>
          </a:prstGeom>
        </p:spPr>
      </p:pic>
      <p:pic>
        <p:nvPicPr>
          <p:cNvPr id="3" name="图片 2"/>
          <p:cNvPicPr>
            <a:picLocks noChangeAspect="1"/>
          </p:cNvPicPr>
          <p:nvPr/>
        </p:nvPicPr>
        <p:blipFill>
          <a:blip r:embed="rId2"/>
          <a:stretch>
            <a:fillRect/>
          </a:stretch>
        </p:blipFill>
        <p:spPr>
          <a:xfrm>
            <a:off x="3578860" y="4834255"/>
            <a:ext cx="6696075" cy="865441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buFont typeface="Arial" panose="020B0604020202020204" pitchFamily="34" charset="0"/>
            </a:pPr>
            <a:r>
              <a:rPr lang="en-US" altLang="zh-CN" sz="3600">
                <a:solidFill>
                  <a:schemeClr val="bg1"/>
                </a:solidFill>
                <a:latin typeface="Alibaba PuHuiTi R" panose="00020600040101010101" pitchFamily="18" charset="-122"/>
                <a:sym typeface="+mn-ea"/>
              </a:rPr>
              <a:t>Type </a:t>
            </a:r>
            <a:r>
              <a:rPr lang="zh-CN" altLang="en-US" sz="3600">
                <a:solidFill>
                  <a:schemeClr val="bg1"/>
                </a:solidFill>
                <a:latin typeface="Alibaba PuHuiTi R" panose="00020600040101010101" pitchFamily="18" charset="-122"/>
                <a:sym typeface="+mn-ea"/>
              </a:rPr>
              <a:t>指向实现了接口的 </a:t>
            </a:r>
            <a:r>
              <a:rPr lang="en-US" altLang="zh-CN" sz="3600">
                <a:solidFill>
                  <a:schemeClr val="bg1"/>
                </a:solidFill>
                <a:latin typeface="Alibaba PuHuiTi R" panose="00020600040101010101" pitchFamily="18" charset="-122"/>
                <a:sym typeface="+mn-ea"/>
              </a:rPr>
              <a:t>struct</a:t>
            </a:r>
            <a:r>
              <a:rPr lang="zh-CN" altLang="en-US" sz="3600">
                <a:solidFill>
                  <a:schemeClr val="bg1"/>
                </a:solidFill>
                <a:latin typeface="Alibaba PuHuiTi R" panose="00020600040101010101" pitchFamily="18" charset="-122"/>
                <a:sym typeface="+mn-ea"/>
              </a:rPr>
              <a:t>，</a:t>
            </a:r>
            <a:r>
              <a:rPr lang="en-US" altLang="zh-CN" sz="3600">
                <a:solidFill>
                  <a:schemeClr val="bg1"/>
                </a:solidFill>
                <a:latin typeface="Alibaba PuHuiTi R" panose="00020600040101010101" pitchFamily="18" charset="-122"/>
                <a:sym typeface="+mn-ea"/>
              </a:rPr>
              <a:t>Data </a:t>
            </a:r>
            <a:r>
              <a:rPr lang="zh-CN" altLang="en-US" sz="3600">
                <a:solidFill>
                  <a:schemeClr val="bg1"/>
                </a:solidFill>
                <a:latin typeface="Alibaba PuHuiTi R" panose="00020600040101010101" pitchFamily="18" charset="-122"/>
                <a:sym typeface="+mn-ea"/>
              </a:rPr>
              <a:t>指向了实际的值。</a:t>
            </a:r>
            <a:r>
              <a:rPr lang="en-US" altLang="zh-CN" sz="3600">
                <a:solidFill>
                  <a:schemeClr val="bg1"/>
                </a:solidFill>
                <a:latin typeface="Alibaba PuHuiTi R" panose="00020600040101010101" pitchFamily="18" charset="-122"/>
                <a:sym typeface="+mn-ea"/>
              </a:rPr>
              <a:t>Data </a:t>
            </a:r>
            <a:r>
              <a:rPr lang="zh-CN" altLang="en-US" sz="3600">
                <a:solidFill>
                  <a:schemeClr val="bg1"/>
                </a:solidFill>
                <a:latin typeface="Alibaba PuHuiTi R" panose="00020600040101010101" pitchFamily="18" charset="-122"/>
                <a:sym typeface="+mn-ea"/>
              </a:rPr>
              <a:t>作为通过 </a:t>
            </a:r>
            <a:r>
              <a:rPr lang="en-US" altLang="zh-CN" sz="3600">
                <a:solidFill>
                  <a:schemeClr val="bg1"/>
                </a:solidFill>
                <a:latin typeface="Alibaba PuHuiTi R" panose="00020600040101010101" pitchFamily="18" charset="-122"/>
                <a:sym typeface="+mn-ea"/>
              </a:rPr>
              <a:t>interface </a:t>
            </a:r>
            <a:r>
              <a:rPr lang="zh-CN" altLang="en-US" sz="3600">
                <a:solidFill>
                  <a:schemeClr val="bg1"/>
                </a:solidFill>
                <a:latin typeface="Alibaba PuHuiTi R" panose="00020600040101010101" pitchFamily="18" charset="-122"/>
                <a:sym typeface="+mn-ea"/>
              </a:rPr>
              <a:t>中任何方法调用的接收方传递。</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对于语句 </a:t>
            </a:r>
            <a:r>
              <a:rPr lang="zh-CN" altLang="en-US" sz="3600">
                <a:solidFill>
                  <a:schemeClr val="accent1"/>
                </a:solidFill>
                <a:latin typeface="Alibaba PuHuiTi R" panose="00020600040101010101" pitchFamily="18" charset="-122"/>
                <a:sym typeface="+mn-ea"/>
              </a:rPr>
              <a:t>var maker IceCreamMaker=ben</a:t>
            </a:r>
            <a:r>
              <a:rPr lang="zh-CN" altLang="en-US" sz="3600">
                <a:solidFill>
                  <a:schemeClr val="bg1"/>
                </a:solidFill>
                <a:latin typeface="Alibaba PuHuiTi R" panose="00020600040101010101" pitchFamily="18" charset="-122"/>
                <a:sym typeface="+mn-ea"/>
              </a:rPr>
              <a:t>，编译器将生成执行以下操作的代码。</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当 loop</a:t>
            </a:r>
            <a:r>
              <a:rPr lang="en-US" altLang="zh-CN" sz="3600">
                <a:solidFill>
                  <a:schemeClr val="bg1"/>
                </a:solidFill>
                <a:latin typeface="Alibaba PuHuiTi R" panose="00020600040101010101" pitchFamily="18" charset="-122"/>
                <a:sym typeface="+mn-ea"/>
              </a:rPr>
              <a:t>1() </a:t>
            </a:r>
            <a:r>
              <a:rPr lang="zh-CN" altLang="en-US" sz="3600">
                <a:solidFill>
                  <a:schemeClr val="bg1"/>
                </a:solidFill>
                <a:latin typeface="Alibaba PuHuiTi R" panose="00020600040101010101" pitchFamily="18" charset="-122"/>
                <a:sym typeface="+mn-ea"/>
              </a:rPr>
              <a:t>执行 maker=jerry 语句时，必须更新接口值的两个字段。</a:t>
            </a:r>
            <a:endParaRPr lang="zh-CN" altLang="en-US" sz="3600">
              <a:solidFill>
                <a:schemeClr val="bg1"/>
              </a:solidFill>
              <a:latin typeface="Alibaba PuHuiTi R" panose="00020600040101010101" pitchFamily="18" charset="-122"/>
              <a:sym typeface="+mn-ea"/>
            </a:endParaRPr>
          </a:p>
        </p:txBody>
      </p:sp>
      <p:pic>
        <p:nvPicPr>
          <p:cNvPr id="9" name="图片 8"/>
          <p:cNvPicPr>
            <a:picLocks noChangeAspect="1"/>
          </p:cNvPicPr>
          <p:nvPr/>
        </p:nvPicPr>
        <p:blipFill>
          <a:blip r:embed="rId1"/>
          <a:stretch>
            <a:fillRect/>
          </a:stretch>
        </p:blipFill>
        <p:spPr>
          <a:xfrm>
            <a:off x="13639165" y="2731770"/>
            <a:ext cx="8947785" cy="3093720"/>
          </a:xfrm>
          <a:prstGeom prst="rect">
            <a:avLst/>
          </a:prstGeom>
        </p:spPr>
      </p:pic>
      <p:pic>
        <p:nvPicPr>
          <p:cNvPr id="10" name="图片 9"/>
          <p:cNvPicPr>
            <a:picLocks noChangeAspect="1"/>
          </p:cNvPicPr>
          <p:nvPr/>
        </p:nvPicPr>
        <p:blipFill>
          <a:blip r:embed="rId2"/>
          <a:stretch>
            <a:fillRect/>
          </a:stretch>
        </p:blipFill>
        <p:spPr>
          <a:xfrm>
            <a:off x="13456920" y="6142990"/>
            <a:ext cx="9311640" cy="1430020"/>
          </a:xfrm>
          <a:prstGeom prst="rect">
            <a:avLst/>
          </a:prstGeom>
        </p:spPr>
      </p:pic>
      <p:pic>
        <p:nvPicPr>
          <p:cNvPr id="14" name="图片 13"/>
          <p:cNvPicPr>
            <a:picLocks noChangeAspect="1"/>
          </p:cNvPicPr>
          <p:nvPr/>
        </p:nvPicPr>
        <p:blipFill>
          <a:blip r:embed="rId3"/>
          <a:stretch>
            <a:fillRect/>
          </a:stretch>
        </p:blipFill>
        <p:spPr>
          <a:xfrm>
            <a:off x="3241040" y="6484620"/>
            <a:ext cx="7150735" cy="4076700"/>
          </a:xfrm>
          <a:prstGeom prst="rect">
            <a:avLst/>
          </a:prstGeom>
        </p:spPr>
      </p:pic>
      <p:pic>
        <p:nvPicPr>
          <p:cNvPr id="15" name="图片 14"/>
          <p:cNvPicPr>
            <a:picLocks noChangeAspect="1"/>
          </p:cNvPicPr>
          <p:nvPr/>
        </p:nvPicPr>
        <p:blipFill>
          <a:blip r:embed="rId4"/>
          <a:stretch>
            <a:fillRect/>
          </a:stretch>
        </p:blipFill>
        <p:spPr>
          <a:xfrm>
            <a:off x="14398625" y="8848090"/>
            <a:ext cx="7430135" cy="397510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20204" pitchFamily="34" charset="0"/>
            </a:pPr>
            <a:r>
              <a:rPr lang="en-US" sz="3600">
                <a:solidFill>
                  <a:schemeClr val="bg1"/>
                </a:solidFill>
                <a:latin typeface="Helvetica Oblique" charset="0"/>
                <a:cs typeface="Helvetica Oblique" charset="0"/>
                <a:sym typeface="+mn-ea"/>
              </a:rPr>
              <a:t>Go memory model </a:t>
            </a:r>
            <a:r>
              <a:rPr lang="zh-CN" altLang="en-US" sz="3600">
                <a:solidFill>
                  <a:schemeClr val="bg1"/>
                </a:solidFill>
                <a:latin typeface="Helvetica Oblique" charset="0"/>
                <a:cs typeface="Helvetica Oblique" charset="0"/>
                <a:sym typeface="+mn-ea"/>
              </a:rPr>
              <a:t>提到过</a:t>
            </a:r>
            <a:r>
              <a:rPr lang="en-US" altLang="zh-CN" sz="3600">
                <a:solidFill>
                  <a:schemeClr val="bg1"/>
                </a:solidFill>
                <a:latin typeface="Helvetica Oblique" charset="0"/>
                <a:cs typeface="Helvetica Oblique" charset="0"/>
                <a:sym typeface="+mn-ea"/>
              </a:rPr>
              <a:t>: 表示写入单个 machine word 将是原子的，但 interface </a:t>
            </a:r>
            <a:r>
              <a:rPr lang="zh-CN" altLang="en-US" sz="3600">
                <a:solidFill>
                  <a:schemeClr val="bg1"/>
                </a:solidFill>
                <a:latin typeface="Helvetica Oblique" charset="0"/>
                <a:cs typeface="Helvetica Oblique" charset="0"/>
                <a:sym typeface="+mn-ea"/>
              </a:rPr>
              <a:t>内部是</a:t>
            </a:r>
            <a:r>
              <a:rPr lang="en-US" altLang="zh-CN" sz="3600">
                <a:solidFill>
                  <a:schemeClr val="bg1"/>
                </a:solidFill>
                <a:latin typeface="Helvetica Oblique" charset="0"/>
                <a:cs typeface="Helvetica Oblique" charset="0"/>
                <a:sym typeface="+mn-ea"/>
              </a:rPr>
              <a:t>是两个 machine word 的值。另一个goroutine 可能在更改接口值时观察到它的内容。</a:t>
            </a:r>
            <a:endParaRPr lang="en-US" altLang="zh-CN"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在这个例子中，Ben 和 Jerry 内存结构布局是相同的，因此它们在某种意义上是兼容的。想象一下，如果他们有不同的</a:t>
            </a:r>
            <a:r>
              <a:rPr lang="zh-CN" altLang="en-US" sz="3600">
                <a:solidFill>
                  <a:schemeClr val="bg1"/>
                </a:solidFill>
                <a:latin typeface="Helvetica Oblique" charset="0"/>
                <a:cs typeface="Helvetica Oblique" charset="0"/>
                <a:sym typeface="+mn-ea"/>
              </a:rPr>
              <a:t>内存布局</a:t>
            </a:r>
            <a:r>
              <a:rPr lang="en-US" altLang="zh-CN" sz="3600">
                <a:solidFill>
                  <a:schemeClr val="bg1"/>
                </a:solidFill>
                <a:latin typeface="Helvetica Oblique" charset="0"/>
                <a:cs typeface="Helvetica Oblique" charset="0"/>
                <a:sym typeface="+mn-ea"/>
              </a:rPr>
              <a:t>会发生什么混乱</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如果是一个普通的指针、</a:t>
            </a:r>
            <a:r>
              <a:rPr lang="en-US" altLang="zh-CN" sz="3600" i="1">
                <a:solidFill>
                  <a:schemeClr val="accent1"/>
                </a:solidFill>
                <a:latin typeface="Helvetica Oblique" charset="0"/>
                <a:cs typeface="Helvetica Oblique" charset="0"/>
                <a:sym typeface="+mn-ea"/>
              </a:rPr>
              <a:t>map</a:t>
            </a:r>
            <a:r>
              <a:rPr lang="zh-CN" altLang="en-US" sz="3600" i="1">
                <a:solidFill>
                  <a:schemeClr val="accent1"/>
                </a:solidFill>
                <a:latin typeface="Helvetica Oblique" charset="0"/>
                <a:cs typeface="Helvetica Oblique" charset="0"/>
                <a:sym typeface="+mn-ea"/>
              </a:rPr>
              <a:t>、</a:t>
            </a:r>
            <a:r>
              <a:rPr lang="en-US" altLang="zh-CN" sz="3600" i="1">
                <a:solidFill>
                  <a:schemeClr val="accent1"/>
                </a:solidFill>
                <a:latin typeface="Helvetica Oblique" charset="0"/>
                <a:cs typeface="Helvetica Oblique" charset="0"/>
                <a:sym typeface="+mn-ea"/>
              </a:rPr>
              <a:t>slice </a:t>
            </a:r>
            <a:r>
              <a:rPr lang="zh-CN" altLang="en-US" sz="3600" i="1">
                <a:solidFill>
                  <a:schemeClr val="accent1"/>
                </a:solidFill>
                <a:latin typeface="Helvetica Oblique" charset="0"/>
                <a:cs typeface="Helvetica Oblique" charset="0"/>
                <a:sym typeface="+mn-ea"/>
              </a:rPr>
              <a:t>可以安全的更新吗？</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没有安全的 </a:t>
            </a:r>
            <a:r>
              <a:rPr lang="en-US" altLang="zh-CN" sz="3600" i="1">
                <a:solidFill>
                  <a:schemeClr val="accent2"/>
                </a:solidFill>
                <a:latin typeface="Helvetica Oblique" charset="0"/>
                <a:cs typeface="Helvetica Oblique" charset="0"/>
                <a:sym typeface="+mn-ea"/>
              </a:rPr>
              <a:t>data race(safe data race)</a:t>
            </a:r>
            <a:r>
              <a:rPr lang="zh-CN" altLang="en-US" sz="3600" i="1">
                <a:solidFill>
                  <a:schemeClr val="accent2"/>
                </a:solidFill>
                <a:latin typeface="Helvetica Oblique" charset="0"/>
                <a:cs typeface="Helvetica Oblique" charset="0"/>
                <a:sym typeface="+mn-ea"/>
              </a:rPr>
              <a:t>。您的程序要么没有 </a:t>
            </a:r>
            <a:r>
              <a:rPr lang="en-US" altLang="zh-CN" sz="3600" i="1">
                <a:solidFill>
                  <a:schemeClr val="accent2"/>
                </a:solidFill>
                <a:latin typeface="Helvetica Oblique" charset="0"/>
                <a:cs typeface="Helvetica Oblique" charset="0"/>
                <a:sym typeface="+mn-ea"/>
              </a:rPr>
              <a:t>data race</a:t>
            </a:r>
            <a:r>
              <a:rPr lang="zh-CN" altLang="en-US" sz="3600" i="1">
                <a:solidFill>
                  <a:schemeClr val="accent2"/>
                </a:solidFill>
                <a:latin typeface="Helvetica Oblique" charset="0"/>
                <a:cs typeface="Helvetica Oblique" charset="0"/>
                <a:sym typeface="+mn-ea"/>
              </a:rPr>
              <a:t>，要么其操作未定义。</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2"/>
                </a:solidFill>
                <a:latin typeface="Helvetica Oblique" charset="0"/>
                <a:cs typeface="Helvetica Oblique" charset="0"/>
                <a:sym typeface="+mn-ea"/>
              </a:rPr>
              <a:t>原子性</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2"/>
                </a:solidFill>
                <a:latin typeface="Helvetica Oblique" charset="0"/>
                <a:cs typeface="Helvetica Oblique" charset="0"/>
                <a:sym typeface="+mn-ea"/>
              </a:rPr>
              <a:t>可见行</a:t>
            </a: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16205" y="3464560"/>
            <a:ext cx="11324590" cy="839724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cfg </a:t>
            </a:r>
            <a:r>
              <a:rPr lang="zh-CN" altLang="en-US" sz="3600">
                <a:solidFill>
                  <a:schemeClr val="bg1"/>
                </a:solidFill>
                <a:latin typeface="Helvetica Oblique" charset="0"/>
                <a:cs typeface="Helvetica Oblique" charset="0"/>
                <a:sym typeface="+mn-ea"/>
              </a:rPr>
              <a:t>作为包级全局对象，在这个例子中被多个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同时访问，因此这里存在 </a:t>
            </a:r>
            <a:r>
              <a:rPr lang="en-US" altLang="zh-CN" sz="3600">
                <a:solidFill>
                  <a:schemeClr val="bg1"/>
                </a:solidFill>
                <a:latin typeface="Helvetica Oblique" charset="0"/>
                <a:cs typeface="Helvetica Oblique" charset="0"/>
                <a:sym typeface="+mn-ea"/>
              </a:rPr>
              <a:t>data race</a:t>
            </a:r>
            <a:r>
              <a:rPr lang="zh-CN" altLang="en-US" sz="3600">
                <a:solidFill>
                  <a:schemeClr val="bg1"/>
                </a:solidFill>
                <a:latin typeface="Helvetica Oblique" charset="0"/>
                <a:cs typeface="Helvetica Oblique" charset="0"/>
                <a:sym typeface="+mn-ea"/>
              </a:rPr>
              <a:t>，会看到不连续的内存输出。</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我们想到使用 </a:t>
            </a:r>
            <a:r>
              <a:rPr lang="en-US" altLang="zh-CN" sz="3600" i="1">
                <a:solidFill>
                  <a:schemeClr val="accent1"/>
                </a:solidFill>
                <a:latin typeface="Helvetica Oblique" charset="0"/>
                <a:cs typeface="Helvetica Oblique" charset="0"/>
                <a:sym typeface="+mn-ea"/>
              </a:rPr>
              <a:t>Go </a:t>
            </a:r>
            <a:r>
              <a:rPr lang="zh-CN" altLang="en-US" sz="3600" i="1">
                <a:solidFill>
                  <a:schemeClr val="accent1"/>
                </a:solidFill>
                <a:latin typeface="Helvetica Oblique" charset="0"/>
                <a:cs typeface="Helvetica Oblique" charset="0"/>
                <a:sym typeface="+mn-ea"/>
              </a:rPr>
              <a:t>同步语义解决</a:t>
            </a:r>
            <a:r>
              <a:rPr lang="en-US" altLang="zh-CN" sz="3600" i="1">
                <a:solidFill>
                  <a:schemeClr val="accent1"/>
                </a:solidFill>
                <a:latin typeface="Helvetica Oblique" charset="0"/>
                <a:cs typeface="Helvetica Oblique" charset="0"/>
                <a:sym typeface="+mn-ea"/>
              </a:rPr>
              <a:t>:</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RWMutex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Atomic</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3/config.go</a:t>
            </a:r>
            <a:endParaRPr lang="en-US" altLang="zh-CN"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474065" y="2289810"/>
            <a:ext cx="10161270" cy="10376535"/>
          </a:xfrm>
          <a:prstGeom prst="rect">
            <a:avLst/>
          </a:prstGeom>
        </p:spPr>
      </p:pic>
      <p:pic>
        <p:nvPicPr>
          <p:cNvPr id="4" name="图片 3"/>
          <p:cNvPicPr>
            <a:picLocks noChangeAspect="1"/>
          </p:cNvPicPr>
          <p:nvPr/>
        </p:nvPicPr>
        <p:blipFill>
          <a:blip r:embed="rId2"/>
          <a:stretch>
            <a:fillRect/>
          </a:stretch>
        </p:blipFill>
        <p:spPr>
          <a:xfrm>
            <a:off x="2462400" y="4874895"/>
            <a:ext cx="8119110" cy="396621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8893810"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Benchmark </a:t>
            </a:r>
            <a:r>
              <a:rPr lang="zh-CN" altLang="en-US" sz="3600">
                <a:solidFill>
                  <a:schemeClr val="bg1"/>
                </a:solidFill>
                <a:latin typeface="Helvetica Oblique" charset="0"/>
                <a:cs typeface="Helvetica Oblique" charset="0"/>
                <a:sym typeface="+mn-ea"/>
              </a:rPr>
              <a:t>是出结果真相的真理，即便我们知道可能 </a:t>
            </a:r>
            <a:r>
              <a:rPr lang="en-US" altLang="zh-CN" sz="3600">
                <a:solidFill>
                  <a:schemeClr val="bg1"/>
                </a:solidFill>
                <a:latin typeface="Helvetica Oblique" charset="0"/>
                <a:cs typeface="Helvetica Oblique" charset="0"/>
                <a:sym typeface="+mn-ea"/>
              </a:rPr>
              <a:t>Mutex vs Atomic </a:t>
            </a:r>
            <a:r>
              <a:rPr lang="zh-CN" altLang="en-US" sz="3600">
                <a:solidFill>
                  <a:schemeClr val="bg1"/>
                </a:solidFill>
                <a:latin typeface="Helvetica Oblique" charset="0"/>
                <a:cs typeface="Helvetica Oblique" charset="0"/>
                <a:sym typeface="+mn-ea"/>
              </a:rPr>
              <a:t>的情况里，</a:t>
            </a:r>
            <a:r>
              <a:rPr lang="en-US" altLang="zh-CN" sz="3600">
                <a:solidFill>
                  <a:schemeClr val="bg1"/>
                </a:solidFill>
                <a:latin typeface="Helvetica Oblique" charset="0"/>
                <a:cs typeface="Helvetica Oblique" charset="0"/>
                <a:sym typeface="+mn-ea"/>
              </a:rPr>
              <a:t>Mutex </a:t>
            </a:r>
            <a:r>
              <a:rPr lang="zh-CN" altLang="en-US" sz="3600">
                <a:solidFill>
                  <a:schemeClr val="bg1"/>
                </a:solidFill>
                <a:latin typeface="Helvetica Oblique" charset="0"/>
                <a:cs typeface="Helvetica Oblique" charset="0"/>
                <a:sym typeface="+mn-ea"/>
              </a:rPr>
              <a:t>相对更重。因为涉及到更多的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之间的上下文切换 </a:t>
            </a:r>
            <a:r>
              <a:rPr lang="en-US" altLang="zh-CN" sz="3600">
                <a:solidFill>
                  <a:schemeClr val="bg1"/>
                </a:solidFill>
                <a:latin typeface="Helvetica Oblique" charset="0"/>
                <a:cs typeface="Helvetica Oblique" charset="0"/>
                <a:sym typeface="+mn-ea"/>
              </a:rPr>
              <a:t>pack blocking goroutine</a:t>
            </a:r>
            <a:r>
              <a:rPr lang="zh-CN" altLang="en-US" sz="3600">
                <a:solidFill>
                  <a:schemeClr val="bg1"/>
                </a:solidFill>
                <a:latin typeface="Helvetica Oblique" charset="0"/>
                <a:cs typeface="Helvetica Oblique" charset="0"/>
                <a:sym typeface="+mn-ea"/>
              </a:rPr>
              <a:t>，以及唤醒 </a:t>
            </a:r>
            <a:r>
              <a:rPr lang="en-US" altLang="zh-CN" sz="3600">
                <a:solidFill>
                  <a:schemeClr val="bg1"/>
                </a:solidFill>
                <a:latin typeface="Helvetica Oblique" charset="0"/>
                <a:cs typeface="Helvetica Oblique" charset="0"/>
                <a:sym typeface="+mn-ea"/>
              </a:rPr>
              <a:t>goroutine</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test -bench=.</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70815" y="2289810"/>
            <a:ext cx="11310620" cy="3086100"/>
          </a:xfrm>
          <a:prstGeom prst="rect">
            <a:avLst/>
          </a:prstGeom>
        </p:spPr>
      </p:pic>
      <p:pic>
        <p:nvPicPr>
          <p:cNvPr id="5" name="图片 4"/>
          <p:cNvPicPr>
            <a:picLocks noChangeAspect="1"/>
          </p:cNvPicPr>
          <p:nvPr/>
        </p:nvPicPr>
        <p:blipFill>
          <a:blip r:embed="rId2"/>
          <a:stretch>
            <a:fillRect/>
          </a:stretch>
        </p:blipFill>
        <p:spPr>
          <a:xfrm>
            <a:off x="11677650" y="5491480"/>
            <a:ext cx="12521565" cy="4812030"/>
          </a:xfrm>
          <a:prstGeom prst="rect">
            <a:avLst/>
          </a:prstGeom>
        </p:spPr>
      </p:pic>
      <p:pic>
        <p:nvPicPr>
          <p:cNvPr id="7" name="图片 6"/>
          <p:cNvPicPr>
            <a:picLocks noChangeAspect="1"/>
          </p:cNvPicPr>
          <p:nvPr/>
        </p:nvPicPr>
        <p:blipFill>
          <a:blip r:embed="rId3"/>
          <a:stretch>
            <a:fillRect/>
          </a:stretch>
        </p:blipFill>
        <p:spPr>
          <a:xfrm>
            <a:off x="8233410" y="10409555"/>
            <a:ext cx="15948025" cy="3247390"/>
          </a:xfrm>
          <a:prstGeom prst="rect">
            <a:avLst/>
          </a:prstGeom>
        </p:spPr>
      </p:pic>
      <p:pic>
        <p:nvPicPr>
          <p:cNvPr id="8" name="图片 7"/>
          <p:cNvPicPr>
            <a:picLocks noChangeAspect="1"/>
          </p:cNvPicPr>
          <p:nvPr/>
        </p:nvPicPr>
        <p:blipFill>
          <a:blip r:embed="rId4"/>
          <a:stretch>
            <a:fillRect/>
          </a:stretch>
        </p:blipFill>
        <p:spPr>
          <a:xfrm>
            <a:off x="1742440" y="6206536"/>
            <a:ext cx="9613900" cy="20701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Copy-On-Write </a:t>
            </a:r>
            <a:r>
              <a:rPr lang="zh-CN" altLang="en-US" sz="3600">
                <a:solidFill>
                  <a:schemeClr val="bg1"/>
                </a:solidFill>
                <a:latin typeface="Helvetica Oblique" charset="0"/>
                <a:cs typeface="Helvetica Oblique" charset="0"/>
                <a:sym typeface="+mn-ea"/>
              </a:rPr>
              <a:t>思路在微服务降级或者 </a:t>
            </a:r>
            <a:r>
              <a:rPr lang="en-US" altLang="zh-CN" sz="3600">
                <a:solidFill>
                  <a:schemeClr val="bg1"/>
                </a:solidFill>
                <a:latin typeface="Helvetica Oblique" charset="0"/>
                <a:cs typeface="Helvetica Oblique" charset="0"/>
                <a:sym typeface="+mn-ea"/>
              </a:rPr>
              <a:t>local cache </a:t>
            </a:r>
            <a:r>
              <a:rPr lang="zh-CN" altLang="en-US" sz="3600">
                <a:solidFill>
                  <a:schemeClr val="bg1"/>
                </a:solidFill>
                <a:latin typeface="Helvetica Oblique" charset="0"/>
                <a:cs typeface="Helvetica Oblique" charset="0"/>
                <a:sym typeface="+mn-ea"/>
              </a:rPr>
              <a:t>场景中经常使用。写时复制指的是，写操作时候复制全量老数据到一个新的对象中，携带上本次新写的数据，之后利用原子替换（</a:t>
            </a:r>
            <a:r>
              <a:rPr lang="en-US" altLang="zh-CN" sz="3600">
                <a:solidFill>
                  <a:schemeClr val="bg1"/>
                </a:solidFill>
                <a:latin typeface="Helvetica Oblique" charset="0"/>
                <a:cs typeface="Helvetica Oblique" charset="0"/>
                <a:sym typeface="+mn-ea"/>
              </a:rPr>
              <a:t>atomic.Value</a:t>
            </a:r>
            <a:r>
              <a:rPr lang="zh-CN" altLang="en-US" sz="3600">
                <a:solidFill>
                  <a:schemeClr val="bg1"/>
                </a:solidFill>
                <a:latin typeface="Helvetica Oblique" charset="0"/>
                <a:cs typeface="Helvetica Oblique" charset="0"/>
                <a:sym typeface="+mn-ea"/>
              </a:rPr>
              <a:t>），更新调用者的变量。来完成无锁访问共享数据。</a:t>
            </a:r>
            <a:endParaRPr lang="zh-CN" altLang="en-US"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150215" y="2289810"/>
            <a:ext cx="10717530" cy="10109200"/>
          </a:xfrm>
          <a:prstGeom prst="rect">
            <a:avLst/>
          </a:prstGeom>
        </p:spPr>
      </p:pic>
      <p:pic>
        <p:nvPicPr>
          <p:cNvPr id="9" name="图片 8"/>
          <p:cNvPicPr>
            <a:picLocks noChangeAspect="1"/>
          </p:cNvPicPr>
          <p:nvPr/>
        </p:nvPicPr>
        <p:blipFill>
          <a:blip r:embed="rId2"/>
          <a:stretch>
            <a:fillRect/>
          </a:stretch>
        </p:blipFill>
        <p:spPr>
          <a:xfrm>
            <a:off x="3383915" y="6610985"/>
            <a:ext cx="8063230" cy="692785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这个案例基于两个 </a:t>
            </a:r>
            <a:r>
              <a:rPr lang="en-US" altLang="zh-CN" sz="3600">
                <a:solidFill>
                  <a:schemeClr val="bg1"/>
                </a:solidFill>
                <a:latin typeface="Helvetica Oblique" charset="0"/>
                <a:cs typeface="Helvetica Oblique" charset="0"/>
                <a:sym typeface="+mn-ea"/>
              </a:rPr>
              <a:t>goroutine:</a:t>
            </a:r>
            <a:endParaRPr lang="en-US" altLang="zh-CN"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goroutine 1 </a:t>
            </a:r>
            <a:r>
              <a:rPr lang="zh-CN" altLang="en-US" sz="3600">
                <a:solidFill>
                  <a:schemeClr val="bg1"/>
                </a:solidFill>
                <a:latin typeface="Helvetica Oblique" charset="0"/>
                <a:cs typeface="Helvetica Oblique" charset="0"/>
                <a:sym typeface="+mn-ea"/>
              </a:rPr>
              <a:t>持有锁很长时间</a:t>
            </a:r>
            <a:endParaRPr lang="zh-CN" altLang="en-US"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goroutine 2 </a:t>
            </a:r>
            <a:r>
              <a:rPr lang="zh-CN" altLang="en-US" sz="3600">
                <a:solidFill>
                  <a:schemeClr val="bg1"/>
                </a:solidFill>
                <a:latin typeface="Helvetica Oblique" charset="0"/>
                <a:cs typeface="Helvetica Oblique" charset="0"/>
                <a:sym typeface="+mn-ea"/>
              </a:rPr>
              <a:t>每</a:t>
            </a:r>
            <a:r>
              <a:rPr lang="en-US" altLang="zh-CN" sz="3600">
                <a:solidFill>
                  <a:schemeClr val="bg1"/>
                </a:solidFill>
                <a:latin typeface="Helvetica Oblique" charset="0"/>
                <a:cs typeface="Helvetica Oblique" charset="0"/>
                <a:sym typeface="+mn-ea"/>
              </a:rPr>
              <a:t>100ms </a:t>
            </a:r>
            <a:r>
              <a:rPr lang="zh-CN" altLang="en-US" sz="3600">
                <a:solidFill>
                  <a:schemeClr val="bg1"/>
                </a:solidFill>
                <a:latin typeface="Helvetica Oblique" charset="0"/>
                <a:cs typeface="Helvetica Oblique" charset="0"/>
                <a:sym typeface="+mn-ea"/>
              </a:rPr>
              <a:t>持有一次锁</a:t>
            </a:r>
            <a:endParaRPr lang="zh-CN" altLang="en-US"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都是</a:t>
            </a:r>
            <a:r>
              <a:rPr lang="en-US" altLang="zh-CN" sz="3600">
                <a:solidFill>
                  <a:schemeClr val="bg1"/>
                </a:solidFill>
                <a:latin typeface="Helvetica Oblique" charset="0"/>
                <a:cs typeface="Helvetica Oblique" charset="0"/>
                <a:sym typeface="+mn-ea"/>
              </a:rPr>
              <a:t>100ms </a:t>
            </a:r>
            <a:r>
              <a:rPr lang="zh-CN" altLang="en-US" sz="3600">
                <a:solidFill>
                  <a:schemeClr val="bg1"/>
                </a:solidFill>
                <a:latin typeface="Helvetica Oblique" charset="0"/>
                <a:cs typeface="Helvetica Oblique" charset="0"/>
                <a:sym typeface="+mn-ea"/>
              </a:rPr>
              <a:t>的周期，但是由于 </a:t>
            </a:r>
            <a:r>
              <a:rPr lang="en-US" altLang="zh-CN" sz="3600">
                <a:solidFill>
                  <a:schemeClr val="bg1"/>
                </a:solidFill>
                <a:latin typeface="Helvetica Oblique" charset="0"/>
                <a:cs typeface="Helvetica Oblique" charset="0"/>
                <a:sym typeface="+mn-ea"/>
              </a:rPr>
              <a:t>goroutine 1 </a:t>
            </a:r>
            <a:r>
              <a:rPr lang="zh-CN" altLang="en-US" sz="3600">
                <a:solidFill>
                  <a:schemeClr val="bg1"/>
                </a:solidFill>
                <a:latin typeface="Helvetica Oblique" charset="0"/>
                <a:cs typeface="Helvetica Oblique" charset="0"/>
                <a:sym typeface="+mn-ea"/>
              </a:rPr>
              <a:t>不断的请求锁，可预期它会更频繁的持续到锁。我们基于 </a:t>
            </a:r>
            <a:r>
              <a:rPr lang="en-US" altLang="zh-CN" sz="3600">
                <a:solidFill>
                  <a:schemeClr val="bg1"/>
                </a:solidFill>
                <a:latin typeface="Helvetica Oblique" charset="0"/>
                <a:cs typeface="Helvetica Oblique" charset="0"/>
                <a:sym typeface="+mn-ea"/>
              </a:rPr>
              <a:t>Go 1.8 </a:t>
            </a:r>
            <a:r>
              <a:rPr lang="zh-CN" altLang="en-US" sz="3600">
                <a:solidFill>
                  <a:schemeClr val="bg1"/>
                </a:solidFill>
                <a:latin typeface="Helvetica Oblique" charset="0"/>
                <a:cs typeface="Helvetica Oblique" charset="0"/>
                <a:sym typeface="+mn-ea"/>
              </a:rPr>
              <a:t>循环了</a:t>
            </a:r>
            <a:r>
              <a:rPr lang="en-US" altLang="zh-CN" sz="3600">
                <a:solidFill>
                  <a:schemeClr val="bg1"/>
                </a:solidFill>
                <a:latin typeface="Helvetica Oblique" charset="0"/>
                <a:cs typeface="Helvetica Oblique" charset="0"/>
                <a:sym typeface="+mn-ea"/>
              </a:rPr>
              <a:t>10</a:t>
            </a:r>
            <a:r>
              <a:rPr lang="zh-CN" altLang="en-US" sz="3600">
                <a:solidFill>
                  <a:schemeClr val="bg1"/>
                </a:solidFill>
                <a:latin typeface="Helvetica Oblique" charset="0"/>
                <a:cs typeface="Helvetica Oblique" charset="0"/>
                <a:sym typeface="+mn-ea"/>
              </a:rPr>
              <a:t>次，下面是锁的请求占用分布</a:t>
            </a:r>
            <a:r>
              <a:rPr lang="en-US" altLang="zh-CN" sz="3600">
                <a:solidFill>
                  <a:schemeClr val="bg1"/>
                </a:solidFill>
                <a:latin typeface="Helvetica Oblique" charset="0"/>
                <a:cs typeface="Helvetica Oblique" charset="0"/>
                <a:sym typeface="+mn-ea"/>
              </a:rPr>
              <a:t>:</a:t>
            </a:r>
            <a:endParaRPr lang="en-US" altLang="zh-CN" sz="3600">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Mutex </a:t>
            </a:r>
            <a:r>
              <a:rPr lang="zh-CN" altLang="en-US" sz="3600" i="1">
                <a:solidFill>
                  <a:schemeClr val="accent1"/>
                </a:solidFill>
                <a:latin typeface="Helvetica Oblique" charset="0"/>
                <a:cs typeface="Helvetica Oblique" charset="0"/>
                <a:sym typeface="+mn-ea"/>
              </a:rPr>
              <a:t>被 </a:t>
            </a:r>
            <a:r>
              <a:rPr lang="en-US" altLang="zh-CN" sz="3600" i="1">
                <a:solidFill>
                  <a:schemeClr val="accent1"/>
                </a:solidFill>
                <a:latin typeface="Helvetica Oblique" charset="0"/>
                <a:cs typeface="Helvetica Oblique" charset="0"/>
                <a:sym typeface="+mn-ea"/>
              </a:rPr>
              <a:t>g1 </a:t>
            </a:r>
            <a:r>
              <a:rPr lang="zh-CN" altLang="en-US" sz="3600" i="1">
                <a:solidFill>
                  <a:schemeClr val="accent1"/>
                </a:solidFill>
                <a:latin typeface="Helvetica Oblique" charset="0"/>
                <a:cs typeface="Helvetica Oblique" charset="0"/>
                <a:sym typeface="+mn-ea"/>
              </a:rPr>
              <a:t>获取了</a:t>
            </a:r>
            <a:r>
              <a:rPr lang="en-US" altLang="zh-CN" sz="3600" i="1">
                <a:solidFill>
                  <a:schemeClr val="accent1"/>
                </a:solidFill>
                <a:latin typeface="Helvetica Oblique" charset="0"/>
                <a:cs typeface="Helvetica Oblique" charset="0"/>
                <a:sym typeface="+mn-ea"/>
              </a:rPr>
              <a:t>700</a:t>
            </a:r>
            <a:r>
              <a:rPr lang="zh-CN" altLang="en-US" sz="3600" i="1">
                <a:solidFill>
                  <a:schemeClr val="accent1"/>
                </a:solidFill>
                <a:latin typeface="Helvetica Oblique" charset="0"/>
                <a:cs typeface="Helvetica Oblique" charset="0"/>
                <a:sym typeface="+mn-ea"/>
              </a:rPr>
              <a:t>多万次，而 </a:t>
            </a:r>
            <a:r>
              <a:rPr lang="en-US" altLang="zh-CN" sz="3600" i="1">
                <a:solidFill>
                  <a:schemeClr val="accent1"/>
                </a:solidFill>
                <a:latin typeface="Helvetica Oblique" charset="0"/>
                <a:cs typeface="Helvetica Oblique" charset="0"/>
                <a:sym typeface="+mn-ea"/>
              </a:rPr>
              <a:t>g2 </a:t>
            </a:r>
            <a:r>
              <a:rPr lang="zh-CN" altLang="en-US" sz="3600" i="1">
                <a:solidFill>
                  <a:schemeClr val="accent1"/>
                </a:solidFill>
                <a:latin typeface="Helvetica Oblique" charset="0"/>
                <a:cs typeface="Helvetica Oblique" charset="0"/>
                <a:sym typeface="+mn-ea"/>
              </a:rPr>
              <a:t>只获取了</a:t>
            </a:r>
            <a:r>
              <a:rPr lang="en-US" altLang="zh-CN" sz="3600" i="1">
                <a:solidFill>
                  <a:schemeClr val="accent1"/>
                </a:solidFill>
                <a:latin typeface="Helvetica Oblique" charset="0"/>
                <a:cs typeface="Helvetica Oblique" charset="0"/>
                <a:sym typeface="+mn-ea"/>
              </a:rPr>
              <a:t>10</a:t>
            </a:r>
            <a:r>
              <a:rPr lang="zh-CN" altLang="en-US" sz="3600" i="1">
                <a:solidFill>
                  <a:schemeClr val="accent1"/>
                </a:solidFill>
                <a:latin typeface="Helvetica Oblique" charset="0"/>
                <a:cs typeface="Helvetica Oblique" charset="0"/>
                <a:sym typeface="+mn-ea"/>
              </a:rPr>
              <a:t>次。</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947775" y="2731770"/>
            <a:ext cx="9518650" cy="10710545"/>
          </a:xfrm>
          <a:prstGeom prst="rect">
            <a:avLst/>
          </a:prstGeom>
        </p:spPr>
      </p:pic>
      <p:pic>
        <p:nvPicPr>
          <p:cNvPr id="4" name="图片 3"/>
          <p:cNvPicPr>
            <a:picLocks noChangeAspect="1"/>
          </p:cNvPicPr>
          <p:nvPr/>
        </p:nvPicPr>
        <p:blipFill>
          <a:blip r:embed="rId2"/>
          <a:stretch>
            <a:fillRect/>
          </a:stretch>
        </p:blipFill>
        <p:spPr>
          <a:xfrm>
            <a:off x="2462530" y="7894955"/>
            <a:ext cx="10688320" cy="216916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Goroutines and Parallelism</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20204" pitchFamily="34" charset="0"/>
            </a:pPr>
            <a:r>
              <a:rPr lang="en-US" sz="3600">
                <a:latin typeface="Alibaba PuHuiTi R" panose="00020600040101010101" pitchFamily="18" charset="-122"/>
                <a:sym typeface="+mn-ea"/>
              </a:rPr>
              <a:t>Go </a:t>
            </a:r>
            <a:r>
              <a:rPr lang="zh-CN" altLang="en-US" sz="3600">
                <a:latin typeface="Alibaba PuHuiTi R" panose="00020600040101010101" pitchFamily="18" charset="-122"/>
                <a:sym typeface="+mn-ea"/>
              </a:rPr>
              <a:t>语言层面支持的 </a:t>
            </a:r>
            <a:r>
              <a:rPr lang="en-US" altLang="zh-CN" sz="3600">
                <a:latin typeface="Alibaba PuHuiTi R" panose="00020600040101010101" pitchFamily="18" charset="-122"/>
                <a:sym typeface="+mn-ea"/>
              </a:rPr>
              <a:t>go </a:t>
            </a:r>
            <a:r>
              <a:rPr lang="zh-CN" altLang="en-US" sz="3600">
                <a:latin typeface="Alibaba PuHuiTi R" panose="00020600040101010101" pitchFamily="18" charset="-122"/>
                <a:sym typeface="+mn-ea"/>
              </a:rPr>
              <a:t>关键字，可以快速的让一个函数创建为 </a:t>
            </a:r>
            <a:r>
              <a:rPr lang="en-US" altLang="zh-CN" sz="3600">
                <a:latin typeface="Alibaba PuHuiTi R" panose="00020600040101010101" pitchFamily="18" charset="-122"/>
                <a:sym typeface="+mn-ea"/>
              </a:rPr>
              <a:t>goroutine</a:t>
            </a:r>
            <a:r>
              <a:rPr lang="zh-CN" altLang="en-US" sz="3600">
                <a:latin typeface="Alibaba PuHuiTi R" panose="00020600040101010101" pitchFamily="18" charset="-122"/>
                <a:sym typeface="+mn-ea"/>
              </a:rPr>
              <a:t>，我们可以认为 main 函数就是作为 goroutine 执行的。操作系统调度线程在可用处理器上运行，Go运行时调度 goroutine 在绑定到单个操作系统线程的逻辑处理器中运行（</a:t>
            </a:r>
            <a:r>
              <a:rPr lang="en-US" altLang="zh-CN" sz="3600">
                <a:latin typeface="Alibaba PuHuiTi R" panose="00020600040101010101" pitchFamily="18" charset="-122"/>
                <a:sym typeface="+mn-ea"/>
              </a:rPr>
              <a:t>P</a:t>
            </a:r>
            <a:r>
              <a:rPr lang="zh-CN" altLang="en-US" sz="3600">
                <a:latin typeface="Alibaba PuHuiTi R" panose="00020600040101010101" pitchFamily="18" charset="-122"/>
                <a:sym typeface="+mn-ea"/>
              </a:rPr>
              <a:t>）。即使使用这个单一的逻辑处理器和操作系统线程，也可以调度数十万 goroutine 以惊人的效率和性能并发运行。</a:t>
            </a:r>
            <a:endParaRPr lang="zh-CN" altLang="en-US" sz="3600">
              <a:latin typeface="Alibaba PuHuiTi R" panose="00020600040101010101" pitchFamily="18" charset="-122"/>
              <a:sym typeface="+mn-ea"/>
            </a:endParaRPr>
          </a:p>
          <a:p>
            <a:pPr>
              <a:lnSpc>
                <a:spcPct val="120000"/>
              </a:lnSpc>
              <a:buFont typeface="Arial" panose="020B0604020202020204" pitchFamily="34" charset="0"/>
            </a:pPr>
            <a:r>
              <a:rPr lang="zh-CN" altLang="en-US" sz="3600">
                <a:solidFill>
                  <a:schemeClr val="accent1"/>
                </a:solidFill>
                <a:latin typeface="Alibaba PuHuiTi R" panose="00020600040101010101" pitchFamily="18" charset="-122"/>
                <a:sym typeface="+mn-ea"/>
              </a:rPr>
              <a:t>Concurrency is not Parallelism.</a:t>
            </a:r>
            <a:endParaRPr lang="zh-CN" altLang="en-US" sz="3600">
              <a:latin typeface="Alibaba PuHuiTi R" panose="00020600040101010101" pitchFamily="18" charset="-122"/>
              <a:sym typeface="+mn-ea"/>
            </a:endParaRPr>
          </a:p>
          <a:p>
            <a:pPr>
              <a:lnSpc>
                <a:spcPct val="120000"/>
              </a:lnSpc>
              <a:buFont typeface="Arial" panose="020B0604020202020204" pitchFamily="34" charset="0"/>
            </a:pPr>
            <a:r>
              <a:rPr lang="zh-CN" altLang="en-US" sz="3600">
                <a:latin typeface="Alibaba PuHuiTi R" panose="00020600040101010101" pitchFamily="18" charset="-122"/>
                <a:sym typeface="+mn-ea"/>
              </a:rPr>
              <a:t>并发不是并行。并行是指两个或多个线程同时在不同的处理器执行代码。如果将运行时配置为使用多个逻辑处理器，则调度程序将在这些逻辑处理器之间分配 goroutine，这将导致 goroutine 在不同的操作系统线程上运行。但是，要获得真正的并行性，您需要在具有多个物理处理器的计算机上运行程序。否则，goroutine 将针对单个物理处理器并发运行，即使 Go 运行时使用多个逻辑处理器。</a:t>
            </a:r>
            <a:endParaRPr lang="zh-CN" altLang="en-US" sz="3600">
              <a:latin typeface="Alibaba PuHuiTi R" panose="00020600040101010101" pitchFamily="18" charset="-122"/>
              <a:sym typeface="+mn-e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sz="3600">
                <a:solidFill>
                  <a:schemeClr val="bg1"/>
                </a:solidFill>
                <a:latin typeface="Helvetica Oblique" charset="0"/>
                <a:cs typeface="Helvetica Oblique" charset="0"/>
                <a:sym typeface="+mn-ea"/>
              </a:rPr>
              <a:t>首先，goroutine1 将获得锁并休眠100</a:t>
            </a:r>
            <a:r>
              <a:rPr lang="en-US" sz="3600">
                <a:solidFill>
                  <a:schemeClr val="bg1"/>
                </a:solidFill>
                <a:latin typeface="Helvetica Oblique" charset="0"/>
                <a:cs typeface="Helvetica Oblique" charset="0"/>
                <a:sym typeface="+mn-ea"/>
              </a:rPr>
              <a:t>ms</a:t>
            </a:r>
            <a:r>
              <a:rPr sz="3600">
                <a:solidFill>
                  <a:schemeClr val="bg1"/>
                </a:solidFill>
                <a:latin typeface="Helvetica Oblique" charset="0"/>
                <a:cs typeface="Helvetica Oblique" charset="0"/>
                <a:sym typeface="+mn-ea"/>
              </a:rPr>
              <a:t>。当goroutine2 试图获取锁时，它将被添加到锁的队列中- FIFO </a:t>
            </a:r>
            <a:r>
              <a:rPr lang="zh-CN" sz="3600">
                <a:solidFill>
                  <a:schemeClr val="bg1"/>
                </a:solidFill>
                <a:latin typeface="Helvetica Oblique" charset="0"/>
                <a:cs typeface="Helvetica Oblique" charset="0"/>
                <a:sym typeface="+mn-ea"/>
              </a:rPr>
              <a:t>顺序，</a:t>
            </a:r>
            <a:r>
              <a:rPr sz="3600">
                <a:solidFill>
                  <a:schemeClr val="bg1"/>
                </a:solidFill>
                <a:latin typeface="Helvetica Oblique" charset="0"/>
                <a:cs typeface="Helvetica Oblique" charset="0"/>
                <a:sym typeface="+mn-ea"/>
              </a:rPr>
              <a:t>goroutine 将进入等待状态</a:t>
            </a:r>
            <a:r>
              <a:rPr lang="zh-CN" sz="3600">
                <a:solidFill>
                  <a:schemeClr val="bg1"/>
                </a:solidFill>
                <a:latin typeface="Helvetica Oblique" charset="0"/>
                <a:cs typeface="Helvetica Oblique" charset="0"/>
                <a:sym typeface="+mn-ea"/>
              </a:rPr>
              <a:t>。</a:t>
            </a:r>
            <a:endParaRPr lang="zh-CN"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zh-CN" sz="3600">
                <a:solidFill>
                  <a:schemeClr val="bg1"/>
                </a:solidFill>
                <a:latin typeface="Helvetica Oblique" charset="0"/>
                <a:cs typeface="Helvetica Oblique" charset="0"/>
                <a:sym typeface="+mn-ea"/>
              </a:rPr>
              <a:t>然后，当 goroutine1 完成它的工作时，它将释放锁。此版本将通知队列唤醒 goroutine2。goroutine2 将被标记为可运行的，并且正在等待 Go 调度程序在线程上运行。</a:t>
            </a:r>
            <a:endParaRPr lang="en-US" altLang="zh-CN"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08330" y="2497455"/>
            <a:ext cx="10897870" cy="5300345"/>
          </a:xfrm>
          <a:prstGeom prst="rect">
            <a:avLst/>
          </a:prstGeom>
        </p:spPr>
      </p:pic>
      <p:pic>
        <p:nvPicPr>
          <p:cNvPr id="5" name="图片 4"/>
          <p:cNvPicPr>
            <a:picLocks noChangeAspect="1"/>
          </p:cNvPicPr>
          <p:nvPr/>
        </p:nvPicPr>
        <p:blipFill>
          <a:blip r:embed="rId2"/>
          <a:stretch>
            <a:fillRect/>
          </a:stretch>
        </p:blipFill>
        <p:spPr>
          <a:xfrm>
            <a:off x="2339975" y="8025130"/>
            <a:ext cx="10932795" cy="492887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sz="3600">
                <a:solidFill>
                  <a:schemeClr val="bg1"/>
                </a:solidFill>
                <a:latin typeface="Helvetica Oblique" charset="0"/>
                <a:sym typeface="+mn-ea"/>
              </a:rPr>
              <a:t>然而，当 goroutine2 等待运行时，goroutine1将再次请求锁</a:t>
            </a:r>
            <a:r>
              <a:rPr lang="zh-CN" sz="3600">
                <a:solidFill>
                  <a:schemeClr val="bg1"/>
                </a:solidFill>
                <a:latin typeface="Helvetica Oblique" charset="0"/>
                <a:sym typeface="+mn-ea"/>
              </a:rPr>
              <a:t>。</a:t>
            </a:r>
            <a:endParaRPr lang="zh-CN" sz="3600">
              <a:solidFill>
                <a:schemeClr val="bg1"/>
              </a:solidFill>
              <a:latin typeface="Helvetica Oblique" charset="0"/>
              <a:sym typeface="+mn-ea"/>
            </a:endParaRPr>
          </a:p>
          <a:p>
            <a:pPr>
              <a:lnSpc>
                <a:spcPct val="120000"/>
              </a:lnSpc>
              <a:buFont typeface="Arial" panose="020B0604020202020204" pitchFamily="34" charset="0"/>
            </a:pPr>
            <a:r>
              <a:rPr lang="en-US" altLang="zh-CN" sz="3600">
                <a:solidFill>
                  <a:schemeClr val="bg1"/>
                </a:solidFill>
                <a:latin typeface="Helvetica Oblique" charset="0"/>
                <a:sym typeface="+mn-ea"/>
              </a:rPr>
              <a:t>goroutine2 </a:t>
            </a:r>
            <a:r>
              <a:rPr lang="zh-CN" altLang="en-US" sz="3600">
                <a:solidFill>
                  <a:schemeClr val="bg1"/>
                </a:solidFill>
                <a:latin typeface="Helvetica Oblique" charset="0"/>
                <a:sym typeface="+mn-ea"/>
              </a:rPr>
              <a:t>尝试去获取锁，结果悲剧的发现锁又被人持有了，它自己继续进入到等待模式。</a:t>
            </a:r>
            <a:endParaRPr lang="zh-CN" altLang="en-US" sz="3600">
              <a:solidFill>
                <a:schemeClr val="bg1"/>
              </a:solidFill>
              <a:latin typeface="Helvetica Oblique" charset="0"/>
              <a:sym typeface="+mn-ea"/>
            </a:endParaRPr>
          </a:p>
        </p:txBody>
      </p:sp>
      <p:pic>
        <p:nvPicPr>
          <p:cNvPr id="3" name="图片 2"/>
          <p:cNvPicPr>
            <a:picLocks noChangeAspect="1"/>
          </p:cNvPicPr>
          <p:nvPr/>
        </p:nvPicPr>
        <p:blipFill>
          <a:blip r:embed="rId1"/>
          <a:stretch>
            <a:fillRect/>
          </a:stretch>
        </p:blipFill>
        <p:spPr>
          <a:xfrm>
            <a:off x="13529310" y="2731770"/>
            <a:ext cx="10551795" cy="5507355"/>
          </a:xfrm>
          <a:prstGeom prst="rect">
            <a:avLst/>
          </a:prstGeom>
        </p:spPr>
      </p:pic>
      <p:pic>
        <p:nvPicPr>
          <p:cNvPr id="4" name="图片 3"/>
          <p:cNvPicPr>
            <a:picLocks noChangeAspect="1"/>
          </p:cNvPicPr>
          <p:nvPr/>
        </p:nvPicPr>
        <p:blipFill>
          <a:blip r:embed="rId2"/>
          <a:stretch>
            <a:fillRect/>
          </a:stretch>
        </p:blipFill>
        <p:spPr>
          <a:xfrm>
            <a:off x="2406649" y="6528621"/>
            <a:ext cx="10799445" cy="548830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buFont typeface="Arial" panose="020B0604020202020204" pitchFamily="34" charset="0"/>
            </a:pPr>
            <a:r>
              <a:rPr lang="zh-CN" sz="3600">
                <a:solidFill>
                  <a:schemeClr val="bg1"/>
                </a:solidFill>
                <a:latin typeface="Helvetica Oblique" charset="0"/>
                <a:cs typeface="Helvetica Oblique" charset="0"/>
                <a:sym typeface="+mn-ea"/>
              </a:rPr>
              <a:t>我们看看几种 </a:t>
            </a:r>
            <a:r>
              <a:rPr lang="en-US" altLang="zh-CN" sz="3600">
                <a:solidFill>
                  <a:schemeClr val="bg1"/>
                </a:solidFill>
                <a:latin typeface="Helvetica Oblique" charset="0"/>
                <a:cs typeface="Helvetica Oblique" charset="0"/>
                <a:sym typeface="+mn-ea"/>
              </a:rPr>
              <a:t>Mutex </a:t>
            </a:r>
            <a:r>
              <a:rPr lang="zh-CN" altLang="en-US" sz="3600">
                <a:solidFill>
                  <a:schemeClr val="bg1"/>
                </a:solidFill>
                <a:latin typeface="Helvetica Oblique" charset="0"/>
                <a:cs typeface="Helvetica Oblique" charset="0"/>
                <a:sym typeface="+mn-ea"/>
              </a:rPr>
              <a:t>锁的实现</a:t>
            </a:r>
            <a:r>
              <a:rPr lang="en-US" altLang="zh-CN" sz="3600">
                <a:solidFill>
                  <a:schemeClr val="bg1"/>
                </a:solidFill>
                <a:latin typeface="Helvetica Oblique" charset="0"/>
                <a:cs typeface="Helvetica Oblique" charset="0"/>
                <a:sym typeface="+mn-ea"/>
              </a:rPr>
              <a:t>:</a:t>
            </a:r>
            <a:endParaRPr lang="en-US" altLang="zh-CN"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Barging. </a:t>
            </a:r>
            <a:r>
              <a:rPr lang="zh-CN" altLang="en-US" sz="3600">
                <a:solidFill>
                  <a:schemeClr val="bg1"/>
                </a:solidFill>
                <a:latin typeface="Helvetica Oblique" charset="0"/>
                <a:cs typeface="Helvetica Oblique" charset="0"/>
                <a:sym typeface="+mn-ea"/>
              </a:rPr>
              <a:t>这种模式是为了提高吞吐量，当锁被释放时，它会唤醒第一个等待者，然后把锁给第一个等待者或者给第一个请求锁的人。</a:t>
            </a:r>
            <a:endParaRPr lang="zh-CN" altLang="en-US"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Handsoff. </a:t>
            </a:r>
            <a:r>
              <a:rPr lang="zh-CN" altLang="en-US" sz="3600">
                <a:solidFill>
                  <a:schemeClr val="bg1"/>
                </a:solidFill>
                <a:latin typeface="Helvetica Oblique" charset="0"/>
                <a:cs typeface="Helvetica Oblique" charset="0"/>
                <a:sym typeface="+mn-ea"/>
              </a:rPr>
              <a:t>当锁释放时候，锁会一直持有直到第一个等待者准备好获取锁。它降低了吞吐量，因为锁被持有，即使另一个 goroutine 准备获取它。</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一个互斥</a:t>
            </a:r>
            <a:r>
              <a:rPr lang="zh-CN" altLang="en-US" sz="3600" i="1">
                <a:solidFill>
                  <a:schemeClr val="accent1"/>
                </a:solidFill>
                <a:latin typeface="Helvetica Oblique" charset="0"/>
                <a:cs typeface="Helvetica Oblique" charset="0"/>
                <a:sym typeface="+mn-ea"/>
              </a:rPr>
              <a:t>锁的 </a:t>
            </a:r>
            <a:r>
              <a:rPr lang="en-US" altLang="zh-CN" sz="3600" i="1">
                <a:solidFill>
                  <a:schemeClr val="accent1"/>
                </a:solidFill>
                <a:latin typeface="Helvetica Oblique" charset="0"/>
                <a:cs typeface="Helvetica Oblique" charset="0"/>
                <a:sym typeface="+mn-ea"/>
              </a:rPr>
              <a:t>handsoff 会完美地平衡两个goroutine 之间的锁分配，但是会降低性能，因为它会迫使</a:t>
            </a:r>
            <a:r>
              <a:rPr lang="zh-CN" altLang="en-US" sz="3600" i="1">
                <a:solidFill>
                  <a:schemeClr val="accent1"/>
                </a:solidFill>
                <a:latin typeface="Helvetica Oblique" charset="0"/>
                <a:cs typeface="Helvetica Oblique" charset="0"/>
                <a:sym typeface="+mn-ea"/>
              </a:rPr>
              <a:t>第一个</a:t>
            </a:r>
            <a:r>
              <a:rPr lang="en-US" altLang="zh-CN" sz="3600" i="1">
                <a:solidFill>
                  <a:schemeClr val="accent1"/>
                </a:solidFill>
                <a:latin typeface="Helvetica Oblique" charset="0"/>
                <a:cs typeface="Helvetica Oblique" charset="0"/>
                <a:sym typeface="+mn-ea"/>
              </a:rPr>
              <a:t> goroutine 等待锁</a:t>
            </a:r>
            <a:r>
              <a:rPr lang="zh-CN" altLang="en-US"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cs typeface="Helvetica" pitchFamily="2" charset="0"/>
                <a:sym typeface="+mn-ea"/>
              </a:rPr>
              <a:t>Spinning. </a:t>
            </a:r>
            <a:r>
              <a:rPr lang="zh-CN" altLang="en-US" sz="3600">
                <a:solidFill>
                  <a:schemeClr val="bg1"/>
                </a:solidFill>
                <a:cs typeface="Helvetica" pitchFamily="2" charset="0"/>
                <a:sym typeface="+mn-ea"/>
              </a:rPr>
              <a:t>自旋在等待队列为空或者应用程序重度使用锁时效果不错。</a:t>
            </a:r>
            <a:r>
              <a:rPr lang="en-US" altLang="zh-CN" sz="3600">
                <a:solidFill>
                  <a:schemeClr val="bg1"/>
                </a:solidFill>
                <a:cs typeface="Helvetica" pitchFamily="2" charset="0"/>
                <a:sym typeface="+mn-ea"/>
              </a:rPr>
              <a:t>parking </a:t>
            </a:r>
            <a:r>
              <a:rPr lang="zh-CN" altLang="en-US" sz="3600">
                <a:solidFill>
                  <a:schemeClr val="bg1"/>
                </a:solidFill>
                <a:cs typeface="Helvetica" pitchFamily="2" charset="0"/>
                <a:sym typeface="+mn-ea"/>
              </a:rPr>
              <a:t>和 </a:t>
            </a:r>
            <a:r>
              <a:rPr lang="en-US" altLang="zh-CN" sz="3600">
                <a:solidFill>
                  <a:schemeClr val="bg1"/>
                </a:solidFill>
                <a:cs typeface="Helvetica" pitchFamily="2" charset="0"/>
                <a:sym typeface="+mn-ea"/>
              </a:rPr>
              <a:t>unparking goroutines </a:t>
            </a:r>
            <a:r>
              <a:rPr lang="zh-CN" altLang="en-US" sz="3600">
                <a:solidFill>
                  <a:schemeClr val="bg1"/>
                </a:solidFill>
                <a:cs typeface="Helvetica" pitchFamily="2" charset="0"/>
                <a:sym typeface="+mn-ea"/>
              </a:rPr>
              <a:t>有不低的性能成本开销，相比自旋来说要慢得多。</a:t>
            </a:r>
            <a:endParaRPr lang="zh-CN" altLang="en-US" sz="3600">
              <a:solidFill>
                <a:schemeClr val="bg1"/>
              </a:solidFill>
              <a:cs typeface="Helvetica" pitchFamily="2" charset="0"/>
              <a:sym typeface="+mn-ea"/>
            </a:endParaRPr>
          </a:p>
        </p:txBody>
      </p:sp>
      <p:pic>
        <p:nvPicPr>
          <p:cNvPr id="2" name="图片 1"/>
          <p:cNvPicPr>
            <a:picLocks noChangeAspect="1"/>
          </p:cNvPicPr>
          <p:nvPr/>
        </p:nvPicPr>
        <p:blipFill>
          <a:blip r:embed="rId1"/>
          <a:stretch>
            <a:fillRect/>
          </a:stretch>
        </p:blipFill>
        <p:spPr>
          <a:xfrm>
            <a:off x="13150215" y="979170"/>
            <a:ext cx="10977245" cy="3288665"/>
          </a:xfrm>
          <a:prstGeom prst="rect">
            <a:avLst/>
          </a:prstGeom>
        </p:spPr>
      </p:pic>
      <p:pic>
        <p:nvPicPr>
          <p:cNvPr id="5" name="图片 4"/>
          <p:cNvPicPr>
            <a:picLocks noChangeAspect="1"/>
          </p:cNvPicPr>
          <p:nvPr/>
        </p:nvPicPr>
        <p:blipFill>
          <a:blip r:embed="rId2"/>
          <a:stretch>
            <a:fillRect/>
          </a:stretch>
        </p:blipFill>
        <p:spPr>
          <a:xfrm>
            <a:off x="13150215" y="4567555"/>
            <a:ext cx="10977245" cy="4615180"/>
          </a:xfrm>
          <a:prstGeom prst="rect">
            <a:avLst/>
          </a:prstGeom>
        </p:spPr>
      </p:pic>
      <p:pic>
        <p:nvPicPr>
          <p:cNvPr id="7" name="图片 6"/>
          <p:cNvPicPr>
            <a:picLocks noChangeAspect="1"/>
          </p:cNvPicPr>
          <p:nvPr/>
        </p:nvPicPr>
        <p:blipFill>
          <a:blip r:embed="rId3"/>
          <a:stretch>
            <a:fillRect/>
          </a:stretch>
        </p:blipFill>
        <p:spPr>
          <a:xfrm>
            <a:off x="13577570" y="9373870"/>
            <a:ext cx="10122535" cy="42037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cs typeface="Helvetica" pitchFamily="2" charset="0"/>
                <a:sym typeface="+mn-ea"/>
              </a:rPr>
              <a:t>Go 1.8 </a:t>
            </a:r>
            <a:r>
              <a:rPr lang="zh-CN" altLang="en-US" sz="3600">
                <a:solidFill>
                  <a:schemeClr val="bg1"/>
                </a:solidFill>
                <a:cs typeface="Helvetica" pitchFamily="2" charset="0"/>
                <a:sym typeface="+mn-ea"/>
              </a:rPr>
              <a:t>使用了 </a:t>
            </a:r>
            <a:r>
              <a:rPr lang="en-US" altLang="zh-CN" sz="3600">
                <a:solidFill>
                  <a:schemeClr val="bg1"/>
                </a:solidFill>
                <a:cs typeface="Helvetica" pitchFamily="2" charset="0"/>
                <a:sym typeface="+mn-ea"/>
              </a:rPr>
              <a:t>Barging </a:t>
            </a:r>
            <a:r>
              <a:rPr lang="zh-CN" altLang="en-US" sz="3600">
                <a:solidFill>
                  <a:schemeClr val="bg1"/>
                </a:solidFill>
                <a:cs typeface="Helvetica" pitchFamily="2" charset="0"/>
                <a:sym typeface="+mn-ea"/>
              </a:rPr>
              <a:t>和 </a:t>
            </a:r>
            <a:r>
              <a:rPr lang="en-US" altLang="zh-CN" sz="3600">
                <a:solidFill>
                  <a:schemeClr val="bg1"/>
                </a:solidFill>
                <a:cs typeface="Helvetica" pitchFamily="2" charset="0"/>
                <a:sym typeface="+mn-ea"/>
              </a:rPr>
              <a:t>Spining </a:t>
            </a:r>
            <a:r>
              <a:rPr lang="zh-CN" altLang="en-US" sz="3600">
                <a:solidFill>
                  <a:schemeClr val="bg1"/>
                </a:solidFill>
                <a:cs typeface="Helvetica" pitchFamily="2" charset="0"/>
                <a:sym typeface="+mn-ea"/>
              </a:rPr>
              <a:t>的结合实现。当试图获取已经被持有的锁时，如果本地队列为空并且 </a:t>
            </a:r>
            <a:r>
              <a:rPr lang="en-US" altLang="zh-CN" sz="3600">
                <a:solidFill>
                  <a:schemeClr val="bg1"/>
                </a:solidFill>
                <a:cs typeface="Helvetica" pitchFamily="2" charset="0"/>
                <a:sym typeface="+mn-ea"/>
              </a:rPr>
              <a:t>P </a:t>
            </a:r>
            <a:r>
              <a:rPr lang="zh-CN" altLang="en-US" sz="3600">
                <a:solidFill>
                  <a:schemeClr val="bg1"/>
                </a:solidFill>
                <a:cs typeface="Helvetica" pitchFamily="2" charset="0"/>
                <a:sym typeface="+mn-ea"/>
              </a:rPr>
              <a:t>的数量大于1，goroutine 将自旋几次（用一个 </a:t>
            </a:r>
            <a:r>
              <a:rPr lang="en-US" altLang="zh-CN" sz="3600">
                <a:solidFill>
                  <a:schemeClr val="bg1"/>
                </a:solidFill>
                <a:cs typeface="Helvetica" pitchFamily="2" charset="0"/>
                <a:sym typeface="+mn-ea"/>
              </a:rPr>
              <a:t>P </a:t>
            </a:r>
            <a:r>
              <a:rPr lang="zh-CN" altLang="en-US" sz="3600">
                <a:solidFill>
                  <a:schemeClr val="bg1"/>
                </a:solidFill>
                <a:cs typeface="Helvetica" pitchFamily="2" charset="0"/>
                <a:sym typeface="+mn-ea"/>
              </a:rPr>
              <a:t>旋转会阻塞程序）。自旋后，goroutine </a:t>
            </a:r>
            <a:r>
              <a:rPr lang="en-US" altLang="zh-CN" sz="3600">
                <a:solidFill>
                  <a:schemeClr val="bg1"/>
                </a:solidFill>
                <a:cs typeface="Helvetica" pitchFamily="2" charset="0"/>
                <a:sym typeface="+mn-ea"/>
              </a:rPr>
              <a:t>park</a:t>
            </a:r>
            <a:r>
              <a:rPr lang="zh-CN" altLang="en-US" sz="3600">
                <a:solidFill>
                  <a:schemeClr val="bg1"/>
                </a:solidFill>
                <a:cs typeface="Helvetica" pitchFamily="2" charset="0"/>
                <a:sym typeface="+mn-ea"/>
              </a:rPr>
              <a:t>。在程序高频使用锁的情况下，它充当了一个快速路径。</a:t>
            </a:r>
            <a:endParaRPr lang="zh-CN" altLang="en-US" sz="3600">
              <a:solidFill>
                <a:schemeClr val="bg1"/>
              </a:solidFill>
              <a:cs typeface="Helvetica" pitchFamily="2" charset="0"/>
              <a:sym typeface="+mn-ea"/>
            </a:endParaRPr>
          </a:p>
          <a:p>
            <a:pPr>
              <a:lnSpc>
                <a:spcPct val="120000"/>
              </a:lnSpc>
              <a:buFont typeface="Arial" panose="020B0604020202020204" pitchFamily="34" charset="0"/>
            </a:pPr>
            <a:r>
              <a:rPr lang="en-US" altLang="zh-CN" sz="3600">
                <a:solidFill>
                  <a:schemeClr val="bg1"/>
                </a:solidFill>
                <a:cs typeface="Helvetica" pitchFamily="2" charset="0"/>
                <a:sym typeface="+mn-ea"/>
              </a:rPr>
              <a:t>Go 1.9 通过添加一个新的饥饿模式来解决先前解释的问题，该模式将</a:t>
            </a:r>
            <a:r>
              <a:rPr lang="zh-CN" altLang="en-US" sz="3600">
                <a:solidFill>
                  <a:schemeClr val="bg1"/>
                </a:solidFill>
                <a:cs typeface="Helvetica" pitchFamily="2" charset="0"/>
                <a:sym typeface="+mn-ea"/>
              </a:rPr>
              <a:t>会在释放时候触发</a:t>
            </a:r>
            <a:r>
              <a:rPr lang="en-US" altLang="zh-CN" sz="3600">
                <a:solidFill>
                  <a:schemeClr val="bg1"/>
                </a:solidFill>
                <a:cs typeface="Helvetica" pitchFamily="2" charset="0"/>
                <a:sym typeface="+mn-ea"/>
              </a:rPr>
              <a:t> handsoff</a:t>
            </a:r>
            <a:r>
              <a:rPr lang="zh-CN" altLang="en-US" sz="3600">
                <a:solidFill>
                  <a:schemeClr val="bg1"/>
                </a:solidFill>
                <a:cs typeface="Helvetica" pitchFamily="2" charset="0"/>
                <a:sym typeface="+mn-ea"/>
              </a:rPr>
              <a:t>。所有等待锁超过一毫秒的 goroutine（也称为有界等待）将被诊断为饥饿。当被标记为饥饿状态时，</a:t>
            </a:r>
            <a:r>
              <a:rPr lang="en-US" altLang="zh-CN" sz="3600">
                <a:solidFill>
                  <a:schemeClr val="bg1"/>
                </a:solidFill>
                <a:cs typeface="Helvetica" pitchFamily="2" charset="0"/>
                <a:sym typeface="+mn-ea"/>
              </a:rPr>
              <a:t>unlock </a:t>
            </a:r>
            <a:r>
              <a:rPr lang="zh-CN" altLang="en-US" sz="3600">
                <a:solidFill>
                  <a:schemeClr val="bg1"/>
                </a:solidFill>
                <a:cs typeface="Helvetica" pitchFamily="2" charset="0"/>
                <a:sym typeface="+mn-ea"/>
              </a:rPr>
              <a:t>方法会 </a:t>
            </a:r>
            <a:r>
              <a:rPr lang="en-US" altLang="zh-CN" sz="3600">
                <a:solidFill>
                  <a:schemeClr val="bg1"/>
                </a:solidFill>
                <a:cs typeface="Helvetica" pitchFamily="2" charset="0"/>
                <a:sym typeface="+mn-ea"/>
              </a:rPr>
              <a:t>handsoff </a:t>
            </a:r>
            <a:r>
              <a:rPr lang="zh-CN" altLang="en-US" sz="3600">
                <a:solidFill>
                  <a:schemeClr val="bg1"/>
                </a:solidFill>
                <a:cs typeface="Helvetica" pitchFamily="2" charset="0"/>
                <a:sym typeface="+mn-ea"/>
              </a:rPr>
              <a:t>把锁直接扔给第一个等待者。</a:t>
            </a:r>
            <a:endParaRPr lang="zh-CN" altLang="en-US" sz="3600">
              <a:solidFill>
                <a:schemeClr val="bg1"/>
              </a:solidFill>
              <a:cs typeface="Helvetica" pitchFamily="2" charset="0"/>
              <a:sym typeface="+mn-ea"/>
            </a:endParaRPr>
          </a:p>
          <a:p>
            <a:pPr>
              <a:lnSpc>
                <a:spcPct val="120000"/>
              </a:lnSpc>
              <a:buFont typeface="Arial" panose="020B0604020202020204" pitchFamily="34" charset="0"/>
            </a:pPr>
            <a:r>
              <a:rPr lang="zh-CN" altLang="en-US" sz="3600">
                <a:solidFill>
                  <a:schemeClr val="bg1"/>
                </a:solidFill>
                <a:cs typeface="Helvetica" pitchFamily="2" charset="0"/>
                <a:sym typeface="+mn-ea"/>
              </a:rPr>
              <a:t>在饥饿模式下，自旋也被停用，因为传入的goroutines 将没有机会获取为下一个等待者保留的锁。</a:t>
            </a:r>
            <a:endParaRPr lang="zh-CN" altLang="en-US" sz="3600">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13474065" y="3166110"/>
            <a:ext cx="10503535" cy="4216400"/>
          </a:xfrm>
          <a:prstGeom prst="rect">
            <a:avLst/>
          </a:prstGeom>
        </p:spPr>
      </p:pic>
      <p:pic>
        <p:nvPicPr>
          <p:cNvPr id="4" name="图片 3"/>
          <p:cNvPicPr>
            <a:picLocks noChangeAspect="1"/>
          </p:cNvPicPr>
          <p:nvPr/>
        </p:nvPicPr>
        <p:blipFill>
          <a:blip r:embed="rId2"/>
          <a:stretch>
            <a:fillRect/>
          </a:stretch>
        </p:blipFill>
        <p:spPr>
          <a:xfrm>
            <a:off x="15607665" y="10068560"/>
            <a:ext cx="6236335" cy="149860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errgroup</a:t>
            </a:r>
            <a:endParaRPr kumimoji="1" lang="en-US" altLang="zh-CN"/>
          </a:p>
        </p:txBody>
      </p:sp>
      <p:sp>
        <p:nvSpPr>
          <p:cNvPr id="13" name="文本占位符 12"/>
          <p:cNvSpPr>
            <a:spLocks noGrp="1"/>
          </p:cNvSpPr>
          <p:nvPr>
            <p:ph type="body" sz="quarter" idx="11"/>
          </p:nvPr>
        </p:nvSpPr>
        <p:spPr>
          <a:xfrm>
            <a:off x="2462530" y="6710045"/>
            <a:ext cx="7332980" cy="5531485"/>
          </a:xfrm>
        </p:spPr>
        <p:txBody>
          <a:bodyPr anchor="t" anchorCtr="0">
            <a:noAutofit/>
          </a:bodyPr>
          <a:lstStyle/>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并行工作流</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错误处理 或者 优雅降级</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传播和取消</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利用局部变量</a:t>
            </a:r>
            <a:r>
              <a:rPr lang="en-US" altLang="zh-CN" sz="3600" i="1">
                <a:solidFill>
                  <a:schemeClr val="accent1"/>
                </a:solidFill>
                <a:latin typeface="Helvetica Oblique" charset="0"/>
                <a:cs typeface="Helvetica Oblique" charset="0"/>
                <a:sym typeface="+mn-ea"/>
              </a:rPr>
              <a:t>+</a:t>
            </a:r>
            <a:r>
              <a:rPr lang="zh-CN" altLang="en-US" sz="3600" i="1">
                <a:solidFill>
                  <a:schemeClr val="accent1"/>
                </a:solidFill>
                <a:latin typeface="Helvetica Oblique" charset="0"/>
                <a:cs typeface="Helvetica Oblique" charset="0"/>
                <a:sym typeface="+mn-ea"/>
              </a:rPr>
              <a:t>闭包</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9795510" y="6710045"/>
            <a:ext cx="14404340" cy="6438265"/>
          </a:xfrm>
          <a:prstGeom prst="rect">
            <a:avLst/>
          </a:prstGeom>
        </p:spPr>
      </p:pic>
      <p:sp>
        <p:nvSpPr>
          <p:cNvPr id="4" name="文本占位符 12"/>
          <p:cNvSpPr>
            <a:spLocks noGrp="1"/>
          </p:cNvSpPr>
          <p:nvPr/>
        </p:nvSpPr>
        <p:spPr>
          <a:xfrm>
            <a:off x="2589530" y="2858770"/>
            <a:ext cx="19457670" cy="457771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我们把一个复杂的任务，尤其是依赖多个微服务 </a:t>
            </a:r>
            <a:r>
              <a:rPr lang="en-US" altLang="zh-CN" sz="3600">
                <a:solidFill>
                  <a:schemeClr val="bg1"/>
                </a:solidFill>
                <a:latin typeface="Helvetica Oblique" charset="0"/>
                <a:cs typeface="Helvetica Oblique" charset="0"/>
                <a:sym typeface="+mn-ea"/>
              </a:rPr>
              <a:t>rpc </a:t>
            </a:r>
            <a:r>
              <a:rPr lang="zh-CN" altLang="en-US" sz="3600">
                <a:solidFill>
                  <a:schemeClr val="bg1"/>
                </a:solidFill>
                <a:latin typeface="Helvetica Oblique" charset="0"/>
                <a:cs typeface="Helvetica Oblique" charset="0"/>
                <a:sym typeface="+mn-ea"/>
              </a:rPr>
              <a:t>需要聚合数据的任务，分解为依赖和并行，依赖的意思为</a:t>
            </a:r>
            <a:r>
              <a:rPr lang="en-US" altLang="zh-CN" sz="3600">
                <a:solidFill>
                  <a:schemeClr val="bg1"/>
                </a:solidFill>
                <a:latin typeface="Helvetica Oblique" charset="0"/>
                <a:cs typeface="Helvetica Oblique" charset="0"/>
                <a:sym typeface="+mn-ea"/>
              </a:rPr>
              <a:t>: </a:t>
            </a:r>
            <a:r>
              <a:rPr lang="zh-CN" altLang="en-US" sz="3600">
                <a:solidFill>
                  <a:schemeClr val="bg1"/>
                </a:solidFill>
                <a:latin typeface="Helvetica Oblique" charset="0"/>
                <a:cs typeface="Helvetica Oblique" charset="0"/>
                <a:sym typeface="+mn-ea"/>
              </a:rPr>
              <a:t>需要上游 </a:t>
            </a:r>
            <a:r>
              <a:rPr lang="en-US" altLang="zh-CN" sz="3600">
                <a:solidFill>
                  <a:schemeClr val="bg1"/>
                </a:solidFill>
                <a:latin typeface="Helvetica Oblique" charset="0"/>
                <a:cs typeface="Helvetica Oblique" charset="0"/>
                <a:sym typeface="+mn-ea"/>
              </a:rPr>
              <a:t>a </a:t>
            </a:r>
            <a:r>
              <a:rPr lang="zh-CN" altLang="en-US" sz="3600">
                <a:solidFill>
                  <a:schemeClr val="bg1"/>
                </a:solidFill>
                <a:latin typeface="Helvetica Oblique" charset="0"/>
                <a:cs typeface="Helvetica Oblique" charset="0"/>
                <a:sym typeface="+mn-ea"/>
              </a:rPr>
              <a:t>的数据才能访问下游 </a:t>
            </a:r>
            <a:r>
              <a:rPr lang="en-US" altLang="zh-CN" sz="3600">
                <a:solidFill>
                  <a:schemeClr val="bg1"/>
                </a:solidFill>
                <a:latin typeface="Helvetica Oblique" charset="0"/>
                <a:cs typeface="Helvetica Oblique" charset="0"/>
                <a:sym typeface="+mn-ea"/>
              </a:rPr>
              <a:t>b </a:t>
            </a:r>
            <a:r>
              <a:rPr lang="zh-CN" altLang="en-US" sz="3600">
                <a:solidFill>
                  <a:schemeClr val="bg1"/>
                </a:solidFill>
                <a:latin typeface="Helvetica Oblique" charset="0"/>
                <a:cs typeface="Helvetica Oblique" charset="0"/>
                <a:sym typeface="+mn-ea"/>
              </a:rPr>
              <a:t>的数据进行组合。但是并行的意思为</a:t>
            </a:r>
            <a:r>
              <a:rPr lang="en-US" altLang="zh-CN" sz="3600">
                <a:solidFill>
                  <a:schemeClr val="bg1"/>
                </a:solidFill>
                <a:latin typeface="Helvetica Oblique" charset="0"/>
                <a:cs typeface="Helvetica Oblique" charset="0"/>
                <a:sym typeface="+mn-ea"/>
              </a:rPr>
              <a:t>: </a:t>
            </a:r>
            <a:r>
              <a:rPr lang="zh-CN" altLang="en-US" sz="3600">
                <a:solidFill>
                  <a:schemeClr val="bg1"/>
                </a:solidFill>
                <a:latin typeface="Helvetica Oblique" charset="0"/>
                <a:cs typeface="Helvetica Oblique" charset="0"/>
                <a:sym typeface="+mn-ea"/>
              </a:rPr>
              <a:t>分解为多个小任务并行执行，最终等全部执行完毕。</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https://pkg.go.dev/golang.org/x/sync/errgroup</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核心原理</a:t>
            </a:r>
            <a:r>
              <a:rPr lang="en-US" altLang="zh-CN" sz="3600" i="1">
                <a:solidFill>
                  <a:schemeClr val="accent2"/>
                </a:solidFill>
                <a:latin typeface="Helvetica Oblique" charset="0"/>
                <a:cs typeface="Helvetica Oblique" charset="0"/>
                <a:sym typeface="+mn-ea"/>
              </a:rPr>
              <a:t>: </a:t>
            </a:r>
            <a:r>
              <a:rPr lang="zh-CN" altLang="en-US" sz="3600" i="1">
                <a:solidFill>
                  <a:schemeClr val="accent2"/>
                </a:solidFill>
                <a:latin typeface="Helvetica Oblique" charset="0"/>
                <a:cs typeface="Helvetica Oblique" charset="0"/>
                <a:sym typeface="+mn-ea"/>
              </a:rPr>
              <a:t>利用 </a:t>
            </a:r>
            <a:r>
              <a:rPr lang="en-US" altLang="zh-CN" sz="3600" i="1">
                <a:solidFill>
                  <a:schemeClr val="accent2"/>
                </a:solidFill>
                <a:latin typeface="Helvetica Oblique" charset="0"/>
                <a:cs typeface="Helvetica Oblique" charset="0"/>
                <a:sym typeface="+mn-ea"/>
              </a:rPr>
              <a:t>sync.Waitgroup </a:t>
            </a:r>
            <a:r>
              <a:rPr lang="zh-CN" altLang="en-US" sz="3600" i="1">
                <a:solidFill>
                  <a:schemeClr val="accent2"/>
                </a:solidFill>
                <a:latin typeface="Helvetica Oblique" charset="0"/>
                <a:cs typeface="Helvetica Oblique" charset="0"/>
                <a:sym typeface="+mn-ea"/>
              </a:rPr>
              <a:t>管理并行执行的 </a:t>
            </a:r>
            <a:r>
              <a:rPr lang="en-US" altLang="zh-CN" sz="3600" i="1">
                <a:solidFill>
                  <a:schemeClr val="accent2"/>
                </a:solidFill>
                <a:latin typeface="Helvetica Oblique" charset="0"/>
                <a:cs typeface="Helvetica Oblique" charset="0"/>
                <a:sym typeface="+mn-ea"/>
              </a:rPr>
              <a:t>goroutine</a:t>
            </a:r>
            <a:r>
              <a:rPr lang="zh-CN" altLang="en-US" sz="3600" i="1">
                <a:solidFill>
                  <a:schemeClr val="accent2"/>
                </a:solidFill>
                <a:latin typeface="Helvetica Oblique" charset="0"/>
                <a:cs typeface="Helvetica Oblique" charset="0"/>
                <a:sym typeface="+mn-ea"/>
              </a:rPr>
              <a:t>。 </a:t>
            </a:r>
            <a:r>
              <a:rPr lang="en-US" altLang="zh-CN" sz="3600" i="1">
                <a:solidFill>
                  <a:schemeClr val="accent2"/>
                </a:solidFill>
                <a:latin typeface="Helvetica Oblique" charset="0"/>
                <a:cs typeface="Helvetica Oblique" charset="0"/>
                <a:sym typeface="+mn-ea"/>
              </a:rPr>
              <a:t>3/10.go</a:t>
            </a: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sync.Pool</a:t>
            </a:r>
            <a:endParaRPr kumimoji="1" lang="en-US" altLang="zh-CN"/>
          </a:p>
        </p:txBody>
      </p:sp>
      <p:sp>
        <p:nvSpPr>
          <p:cNvPr id="4" name="文本占位符 12"/>
          <p:cNvSpPr>
            <a:spLocks noGrp="1"/>
          </p:cNvSpPr>
          <p:nvPr/>
        </p:nvSpPr>
        <p:spPr>
          <a:xfrm>
            <a:off x="2589529" y="2876550"/>
            <a:ext cx="11282587"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sz="3600">
                <a:solidFill>
                  <a:schemeClr val="bg1"/>
                </a:solidFill>
                <a:latin typeface="Helvetica Oblique" charset="0"/>
                <a:cs typeface="Helvetica Oblique" charset="0"/>
                <a:sym typeface="+mn-ea"/>
              </a:rPr>
              <a:t>sync.Pool </a:t>
            </a:r>
            <a:r>
              <a:rPr lang="zh-CN" altLang="en-US" sz="3600">
                <a:solidFill>
                  <a:schemeClr val="bg1"/>
                </a:solidFill>
                <a:latin typeface="Helvetica Oblique" charset="0"/>
                <a:cs typeface="Helvetica Oblique" charset="0"/>
                <a:sym typeface="+mn-ea"/>
              </a:rPr>
              <a:t>的场景是用来保存和复用临时对象，以减少内存分配，降低 </a:t>
            </a:r>
            <a:r>
              <a:rPr lang="en-US" altLang="zh-CN" sz="3600">
                <a:solidFill>
                  <a:schemeClr val="bg1"/>
                </a:solidFill>
                <a:latin typeface="Helvetica Oblique" charset="0"/>
                <a:cs typeface="Helvetica Oblique" charset="0"/>
                <a:sym typeface="+mn-ea"/>
              </a:rPr>
              <a:t>GC </a:t>
            </a:r>
            <a:r>
              <a:rPr lang="zh-CN" altLang="en-US" sz="3600">
                <a:solidFill>
                  <a:schemeClr val="bg1"/>
                </a:solidFill>
                <a:latin typeface="Helvetica Oblique" charset="0"/>
                <a:cs typeface="Helvetica Oblique" charset="0"/>
                <a:sym typeface="+mn-ea"/>
              </a:rPr>
              <a:t>压力（</a:t>
            </a:r>
            <a:r>
              <a:rPr lang="en-US" altLang="zh-CN" sz="3600">
                <a:solidFill>
                  <a:schemeClr val="bg1"/>
                </a:solidFill>
                <a:latin typeface="Helvetica Oblique" charset="0"/>
                <a:cs typeface="Helvetica Oblique" charset="0"/>
                <a:sym typeface="+mn-ea"/>
              </a:rPr>
              <a:t>Request-Driven </a:t>
            </a:r>
            <a:r>
              <a:rPr lang="zh-CN" altLang="en-US" sz="3600">
                <a:solidFill>
                  <a:schemeClr val="bg1"/>
                </a:solidFill>
                <a:latin typeface="Helvetica Oblique" charset="0"/>
                <a:cs typeface="Helvetica Oblique" charset="0"/>
                <a:sym typeface="+mn-ea"/>
              </a:rPr>
              <a:t>特别合适）。</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Get 返回 Pool 中的任意一个对象。如果 Pool 为空，则调用 New 返回一个新创建的对象。</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放进 Pool 中的对象，会在说不准什么时候被回收掉。所以如果事先 Put 进去 100 个对象，下次 Get 的时候发现 Pool 是空也是有可能的。不过这个特性的一个好处就在于不用担心 Pool 会一直增长，因为 Go 已经帮你在 Pool 中做了回收机制。</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这个清理过程是在每次垃圾回收之前做的。之前每次GC 时都会清空 pool，而在1.13版本中引入了 victim cache，会将 pool 内数据拷贝一份，避免 GC 将其清空，即使没有引用的内容也可以保留最多两轮 GC。</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596745" y="3511550"/>
            <a:ext cx="8230870" cy="1814830"/>
          </a:xfrm>
          <a:prstGeom prst="rect">
            <a:avLst/>
          </a:prstGeom>
        </p:spPr>
      </p:pic>
      <p:pic>
        <p:nvPicPr>
          <p:cNvPr id="7" name="图片 6"/>
          <p:cNvPicPr>
            <a:picLocks noChangeAspect="1"/>
          </p:cNvPicPr>
          <p:nvPr/>
        </p:nvPicPr>
        <p:blipFill>
          <a:blip r:embed="rId2"/>
          <a:stretch>
            <a:fillRect/>
          </a:stretch>
        </p:blipFill>
        <p:spPr>
          <a:xfrm>
            <a:off x="14243685" y="5730875"/>
            <a:ext cx="8936990" cy="5832475"/>
          </a:xfrm>
          <a:prstGeom prst="rect">
            <a:avLst/>
          </a:prstGeom>
        </p:spPr>
      </p:pic>
      <p:sp>
        <p:nvSpPr>
          <p:cNvPr id="8" name="文本框 7"/>
          <p:cNvSpPr txBox="1"/>
          <p:nvPr/>
        </p:nvSpPr>
        <p:spPr>
          <a:xfrm>
            <a:off x="14243685" y="11847195"/>
            <a:ext cx="893699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ring buffer（定长 FIFO） + 双向链表的方式，头部只能写入，尾部可以并发读取</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solidFill>
                  <a:schemeClr val="accent1"/>
                </a:solidFill>
              </a:rPr>
              <a:t>chan</a:t>
            </a:r>
            <a:endParaRPr kumimoji="1" lang="en-US"/>
          </a:p>
          <a:p>
            <a:pPr marL="571500" indent="-571500">
              <a:buFont typeface="Arial" panose="020B0604020202020204" pitchFamily="34" charset="0"/>
              <a:buChar char="•"/>
            </a:pPr>
            <a:r>
              <a:rPr kumimoji="1" lang="en-US">
                <a:solidFill>
                  <a:schemeClr val="bg1"/>
                </a:solidFill>
                <a:sym typeface="+mn-ea"/>
              </a:rPr>
              <a:t>Package </a:t>
            </a:r>
            <a:r>
              <a:rPr kumimoji="1" lang="en-US">
                <a:solidFill>
                  <a:schemeClr val="bg1"/>
                </a:solidFill>
              </a:rPr>
              <a:t>context</a:t>
            </a:r>
            <a:endParaRPr kumimoji="1" lang="en-US"/>
          </a:p>
          <a:p>
            <a:pPr marL="571500" indent="-571500">
              <a:buFont typeface="Arial" panose="020B060402020202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channels </a:t>
            </a:r>
            <a:r>
              <a:rPr lang="zh-CN" altLang="en-US" sz="3600">
                <a:solidFill>
                  <a:schemeClr val="bg1"/>
                </a:solidFill>
                <a:latin typeface="Alibaba PuHuiTi R" panose="00020600040101010101" pitchFamily="18" charset="-122"/>
                <a:sym typeface="+mn-ea"/>
              </a:rPr>
              <a:t>是一种类型安全的消息队列，充当两个 goroutine 之间的管道，将通过它同步的进行任意资源的交换。</a:t>
            </a:r>
            <a:r>
              <a:rPr lang="en-US" altLang="zh-CN" sz="3600">
                <a:solidFill>
                  <a:schemeClr val="bg1"/>
                </a:solidFill>
                <a:latin typeface="Alibaba PuHuiTi R" panose="00020600040101010101" pitchFamily="18" charset="-122"/>
                <a:sym typeface="+mn-ea"/>
              </a:rPr>
              <a:t>chan 控制 goroutines 交互的能力</a:t>
            </a:r>
            <a:r>
              <a:rPr lang="zh-CN" altLang="en-US" sz="3600">
                <a:solidFill>
                  <a:schemeClr val="bg1"/>
                </a:solidFill>
                <a:latin typeface="Alibaba PuHuiTi R" panose="00020600040101010101" pitchFamily="18" charset="-122"/>
                <a:sym typeface="+mn-ea"/>
              </a:rPr>
              <a:t>从而</a:t>
            </a:r>
            <a:r>
              <a:rPr lang="en-US" altLang="zh-CN" sz="3600">
                <a:solidFill>
                  <a:schemeClr val="bg1"/>
                </a:solidFill>
                <a:latin typeface="Alibaba PuHuiTi R" panose="00020600040101010101" pitchFamily="18" charset="-122"/>
                <a:sym typeface="+mn-ea"/>
              </a:rPr>
              <a:t>创建了 Go 同步机制。当创建的 chan 没有容量时，称为无缓冲通道。反过来，使用容量创建的 chan 称为缓冲通道。</a:t>
            </a:r>
            <a:endParaRPr lang="en-US" altLang="zh-CN"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要了解</a:t>
            </a:r>
            <a:r>
              <a:rPr lang="zh-CN" altLang="en-US" sz="3600">
                <a:solidFill>
                  <a:schemeClr val="bg1"/>
                </a:solidFill>
                <a:latin typeface="Alibaba PuHuiTi R" panose="00020600040101010101" pitchFamily="18" charset="-122"/>
                <a:sym typeface="+mn-ea"/>
              </a:rPr>
              <a:t>通过</a:t>
            </a:r>
            <a:r>
              <a:rPr lang="en-US" altLang="zh-CN" sz="3600">
                <a:solidFill>
                  <a:schemeClr val="bg1"/>
                </a:solidFill>
                <a:latin typeface="Alibaba PuHuiTi R" panose="00020600040101010101" pitchFamily="18" charset="-122"/>
                <a:sym typeface="+mn-ea"/>
              </a:rPr>
              <a:t> chan 交互的 goroutine 的同步行为是什么，我们需要知道通道的类型和状态。根据我们使用的是无缓冲通道还是缓冲通道，场景会有所不同，所以让我们单独讨论每个场景。</a:t>
            </a:r>
            <a:endParaRPr lang="en-US" altLang="zh-CN" sz="3600">
              <a:solidFill>
                <a:schemeClr val="bg1"/>
              </a:solidFill>
              <a:latin typeface="Alibaba PuHuiTi R" panose="00020600040101010101" pitchFamily="18" charset="-122"/>
              <a:sym typeface="+mn-ea"/>
            </a:endParaRPr>
          </a:p>
        </p:txBody>
      </p:sp>
      <p:pic>
        <p:nvPicPr>
          <p:cNvPr id="3" name="图片 2"/>
          <p:cNvPicPr>
            <a:picLocks noChangeAspect="1"/>
          </p:cNvPicPr>
          <p:nvPr/>
        </p:nvPicPr>
        <p:blipFill>
          <a:blip r:embed="rId1"/>
          <a:stretch>
            <a:fillRect/>
          </a:stretch>
        </p:blipFill>
        <p:spPr>
          <a:xfrm>
            <a:off x="14060170" y="3755390"/>
            <a:ext cx="9889490" cy="7388860"/>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141034" y="2858770"/>
            <a:ext cx="11301916"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altLang="zh-CN">
                <a:solidFill>
                  <a:schemeClr val="accent1"/>
                </a:solidFill>
                <a:latin typeface="Alibaba PuHuiTi R" panose="00020600040101010101" pitchFamily="18" charset="-122"/>
                <a:sym typeface="+mn-ea"/>
              </a:rPr>
              <a:t>ch := make(chan struct{})</a:t>
            </a:r>
            <a:endParaRPr lang="en-US" altLang="zh-CN">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无缓冲 chan 没有容量，因此进行任何交换</a:t>
            </a:r>
            <a:r>
              <a:rPr lang="zh-CN" altLang="en-US" sz="3600">
                <a:solidFill>
                  <a:schemeClr val="bg1"/>
                </a:solidFill>
                <a:latin typeface="Alibaba PuHuiTi R" panose="00020600040101010101" pitchFamily="18" charset="-122"/>
                <a:sym typeface="+mn-ea"/>
              </a:rPr>
              <a:t>前</a:t>
            </a:r>
            <a:r>
              <a:rPr lang="en-US" altLang="zh-CN" sz="3600">
                <a:solidFill>
                  <a:schemeClr val="bg1"/>
                </a:solidFill>
                <a:latin typeface="Alibaba PuHuiTi R" panose="00020600040101010101" pitchFamily="18" charset="-122"/>
                <a:sym typeface="+mn-ea"/>
              </a:rPr>
              <a:t>需要两个 goroutine </a:t>
            </a:r>
            <a:r>
              <a:rPr lang="zh-CN" altLang="en-US" sz="3600">
                <a:solidFill>
                  <a:schemeClr val="bg1"/>
                </a:solidFill>
                <a:latin typeface="Alibaba PuHuiTi R" panose="00020600040101010101" pitchFamily="18" charset="-122"/>
                <a:sym typeface="+mn-ea"/>
              </a:rPr>
              <a:t>同时准备好</a:t>
            </a:r>
            <a:r>
              <a:rPr lang="en-US" altLang="zh-CN" sz="3600">
                <a:solidFill>
                  <a:schemeClr val="bg1"/>
                </a:solidFill>
                <a:latin typeface="Alibaba PuHuiTi R" panose="00020600040101010101" pitchFamily="18" charset="-122"/>
                <a:sym typeface="+mn-ea"/>
              </a:rPr>
              <a:t>。当 goroutine 试图将一个资源发送到一个无缓冲的通道并且没有goroutine 等待接收该资源时，该通道将锁</a:t>
            </a:r>
            <a:r>
              <a:rPr lang="zh-CN" altLang="en-US" sz="3600">
                <a:solidFill>
                  <a:schemeClr val="bg1"/>
                </a:solidFill>
                <a:latin typeface="Alibaba PuHuiTi R" panose="00020600040101010101" pitchFamily="18" charset="-122"/>
                <a:sym typeface="+mn-ea"/>
              </a:rPr>
              <a:t>住</a:t>
            </a:r>
            <a:r>
              <a:rPr lang="en-US" altLang="zh-CN" sz="3600">
                <a:solidFill>
                  <a:schemeClr val="bg1"/>
                </a:solidFill>
                <a:latin typeface="Alibaba PuHuiTi R" panose="00020600040101010101" pitchFamily="18" charset="-122"/>
                <a:sym typeface="+mn-ea"/>
              </a:rPr>
              <a:t>发送 goroutine 并使其等待。当 goroutine 尝试从无缓冲通道接收，并且没有 goroutine 等待发送资源时，该通道将锁</a:t>
            </a:r>
            <a:r>
              <a:rPr lang="zh-CN" altLang="en-US" sz="3600">
                <a:solidFill>
                  <a:schemeClr val="bg1"/>
                </a:solidFill>
                <a:latin typeface="Alibaba PuHuiTi R" panose="00020600040101010101" pitchFamily="18" charset="-122"/>
                <a:sym typeface="+mn-ea"/>
              </a:rPr>
              <a:t>住</a:t>
            </a:r>
            <a:r>
              <a:rPr lang="en-US" altLang="zh-CN" sz="3600">
                <a:solidFill>
                  <a:schemeClr val="bg1"/>
                </a:solidFill>
                <a:latin typeface="Alibaba PuHuiTi R" panose="00020600040101010101" pitchFamily="18" charset="-122"/>
                <a:sym typeface="+mn-ea"/>
              </a:rPr>
              <a:t>接收 goroutine 并使其等待。</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r>
              <a:rPr lang="en-US" altLang="zh-CN" sz="3600">
                <a:solidFill>
                  <a:schemeClr val="accent2"/>
                </a:solidFill>
                <a:latin typeface="Alibaba PuHuiTi R" panose="00020600040101010101" pitchFamily="18" charset="-122"/>
                <a:sym typeface="+mn-ea"/>
              </a:rPr>
              <a:t>无缓冲信道的本质是保证同步。</a:t>
            </a:r>
            <a:endParaRPr lang="en-US" altLang="zh-CN" sz="3600">
              <a:solidFill>
                <a:schemeClr val="accent2"/>
              </a:solidFill>
              <a:latin typeface="Alibaba PuHuiTi R" panose="00020600040101010101" pitchFamily="18" charset="-122"/>
              <a:sym typeface="+mn-ea"/>
            </a:endParaRPr>
          </a:p>
        </p:txBody>
      </p:sp>
      <p:pic>
        <p:nvPicPr>
          <p:cNvPr id="2" name="图片 1"/>
          <p:cNvPicPr>
            <a:picLocks noChangeAspect="1"/>
          </p:cNvPicPr>
          <p:nvPr/>
        </p:nvPicPr>
        <p:blipFill>
          <a:blip r:embed="rId1"/>
          <a:stretch>
            <a:fillRect/>
          </a:stretch>
        </p:blipFill>
        <p:spPr>
          <a:xfrm>
            <a:off x="13442950" y="3825875"/>
            <a:ext cx="10875645" cy="8313420"/>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589530" y="2858770"/>
            <a:ext cx="10853420" cy="1071689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第一个 goroutine 在发送消息 foo 之后被阻塞，因为还没有接收者准备好。规范中对这种行为进行了很好的解释</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en-US" altLang="zh-CN" sz="3600" i="1">
                <a:solidFill>
                  <a:schemeClr val="accent1"/>
                </a:solidFill>
                <a:latin typeface="Helvetica Oblique" charset="0"/>
                <a:cs typeface="Helvetica Oblique" charset="0"/>
                <a:sym typeface="+mn-ea"/>
              </a:rPr>
              <a:t>https://golang.org/ref/spec#Channel_types</a:t>
            </a: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“If the capacity is zero or absent, the channel is unbuffered and communication succeeds only when both a sender and receiver are ready.”</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https://golang.org/doc/effective_go.html#channels</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“If the channel is unbuffered, the sender blocks until the receiver has received the value”</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Receive 先于 Send 发生</a:t>
            </a:r>
            <a:r>
              <a:rPr lang="en-US" altLang="zh-CN"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好处: 100% 保证能收到。</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代价: 延迟时间未知。</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5092045" y="1573530"/>
            <a:ext cx="8526145" cy="1200213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空的 select 语句将永远阻塞。</a:t>
            </a:r>
            <a:endParaRPr lang="zh-CN" altLang="en-US">
              <a:sym typeface="+mn-ea"/>
            </a:endParaRPr>
          </a:p>
        </p:txBody>
      </p:sp>
      <p:pic>
        <p:nvPicPr>
          <p:cNvPr id="2" name="图片 1"/>
          <p:cNvPicPr>
            <a:picLocks noChangeAspect="1"/>
          </p:cNvPicPr>
          <p:nvPr/>
        </p:nvPicPr>
        <p:blipFill>
          <a:blip r:embed="rId1"/>
          <a:stretch>
            <a:fillRect/>
          </a:stretch>
        </p:blipFill>
        <p:spPr>
          <a:xfrm>
            <a:off x="4480560" y="3509010"/>
            <a:ext cx="15420975" cy="1003427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Buffered 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buffered channel 具有容量，因此其行为可能有点不同。当 goroutine 试图将资源发送到缓冲通道，而该通道已满时，该通道将锁</a:t>
            </a:r>
            <a:r>
              <a:rPr lang="zh-CN" altLang="en-US" sz="3600">
                <a:solidFill>
                  <a:schemeClr val="bg1"/>
                </a:solidFill>
                <a:latin typeface="Helvetica Oblique" charset="0"/>
                <a:cs typeface="Helvetica Oblique" charset="0"/>
                <a:sym typeface="+mn-ea"/>
              </a:rPr>
              <a:t>住</a:t>
            </a:r>
            <a:r>
              <a:rPr lang="en-US" altLang="zh-CN" sz="3600">
                <a:solidFill>
                  <a:schemeClr val="bg1"/>
                </a:solidFill>
                <a:latin typeface="Helvetica Oblique" charset="0"/>
                <a:cs typeface="Helvetica Oblique" charset="0"/>
                <a:sym typeface="+mn-ea"/>
              </a:rPr>
              <a:t> goroutine并使其等待缓冲区可用。如果通道中有空间，发送可以立即进行，goroutine 可以继续。当goroutine 试图从缓冲通道接收数据，而缓冲通道为空时，该通道将锁</a:t>
            </a:r>
            <a:r>
              <a:rPr lang="zh-CN" altLang="en-US" sz="3600">
                <a:solidFill>
                  <a:schemeClr val="bg1"/>
                </a:solidFill>
                <a:latin typeface="Helvetica Oblique" charset="0"/>
                <a:cs typeface="Helvetica Oblique" charset="0"/>
                <a:sym typeface="+mn-ea"/>
              </a:rPr>
              <a:t>住 </a:t>
            </a:r>
            <a:r>
              <a:rPr lang="en-US" altLang="zh-CN" sz="3600">
                <a:solidFill>
                  <a:schemeClr val="bg1"/>
                </a:solidFill>
                <a:latin typeface="Helvetica Oblique" charset="0"/>
                <a:cs typeface="Helvetica Oblique" charset="0"/>
                <a:sym typeface="+mn-ea"/>
              </a:rPr>
              <a:t>goroutine 并使其等待资源被发送。</a:t>
            </a:r>
            <a:endParaRPr lang="en-US" altLang="zh-CN"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5821660" y="1231900"/>
            <a:ext cx="7230110" cy="12118340"/>
          </a:xfrm>
          <a:prstGeom prst="rect">
            <a:avLst/>
          </a:prstGeom>
        </p:spPr>
      </p:pic>
      <p:pic>
        <p:nvPicPr>
          <p:cNvPr id="5" name="图片 4"/>
          <p:cNvPicPr>
            <a:picLocks noChangeAspect="1"/>
          </p:cNvPicPr>
          <p:nvPr/>
        </p:nvPicPr>
        <p:blipFill>
          <a:blip r:embed="rId2"/>
          <a:stretch>
            <a:fillRect/>
          </a:stretch>
        </p:blipFill>
        <p:spPr>
          <a:xfrm>
            <a:off x="3244850" y="8050530"/>
            <a:ext cx="9542780" cy="4858385"/>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Latencies due to under-sized buffer</a:t>
            </a:r>
            <a:endParaRPr kumimoji="1" lang="en-US" altLang="zh-CN"/>
          </a:p>
        </p:txBody>
      </p:sp>
      <p:sp>
        <p:nvSpPr>
          <p:cNvPr id="4" name="文本占位符 12"/>
          <p:cNvSpPr>
            <a:spLocks noGrp="1"/>
          </p:cNvSpPr>
          <p:nvPr/>
        </p:nvSpPr>
        <p:spPr>
          <a:xfrm>
            <a:off x="2566199" y="2724785"/>
            <a:ext cx="10853420" cy="1073277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sz="3600">
                <a:solidFill>
                  <a:schemeClr val="bg1"/>
                </a:solidFill>
                <a:latin typeface="Helvetica Oblique" charset="0"/>
                <a:cs typeface="Helvetica Oblique" charset="0"/>
                <a:sym typeface="+mn-ea"/>
              </a:rPr>
              <a:t>我们在 </a:t>
            </a:r>
            <a:r>
              <a:rPr lang="en-US" sz="3600">
                <a:solidFill>
                  <a:schemeClr val="bg1"/>
                </a:solidFill>
                <a:latin typeface="Helvetica Oblique" charset="0"/>
                <a:cs typeface="Helvetica Oblique" charset="0"/>
                <a:sym typeface="+mn-ea"/>
              </a:rPr>
              <a:t>chan </a:t>
            </a:r>
            <a:r>
              <a:rPr sz="3600">
                <a:solidFill>
                  <a:schemeClr val="bg1"/>
                </a:solidFill>
                <a:latin typeface="Helvetica Oblique" charset="0"/>
                <a:cs typeface="Helvetica Oblique" charset="0"/>
                <a:sym typeface="+mn-ea"/>
              </a:rPr>
              <a:t>创建过程中定义的缓冲区大小可能会极大地影响性能。我将使用密集使用 </a:t>
            </a:r>
            <a:r>
              <a:rPr lang="en-US" sz="3600">
                <a:solidFill>
                  <a:schemeClr val="bg1"/>
                </a:solidFill>
                <a:latin typeface="Helvetica Oblique" charset="0"/>
                <a:cs typeface="Helvetica Oblique" charset="0"/>
                <a:sym typeface="+mn-ea"/>
              </a:rPr>
              <a:t>chan </a:t>
            </a:r>
            <a:r>
              <a:rPr sz="3600">
                <a:solidFill>
                  <a:schemeClr val="bg1"/>
                </a:solidFill>
                <a:latin typeface="Helvetica Oblique" charset="0"/>
                <a:cs typeface="Helvetica Oblique" charset="0"/>
                <a:sym typeface="+mn-ea"/>
              </a:rPr>
              <a:t>的扇出模式来查看不同缓冲区大小的影响。在我们的基准测试中，一个 producer 将在通道中注入</a:t>
            </a:r>
            <a:r>
              <a:rPr lang="zh-CN" sz="3600">
                <a:solidFill>
                  <a:schemeClr val="bg1"/>
                </a:solidFill>
                <a:latin typeface="Helvetica Oblique" charset="0"/>
                <a:cs typeface="Helvetica Oblique" charset="0"/>
                <a:sym typeface="+mn-ea"/>
              </a:rPr>
              <a:t>百万个</a:t>
            </a:r>
            <a:r>
              <a:rPr sz="3600">
                <a:solidFill>
                  <a:schemeClr val="bg1"/>
                </a:solidFill>
                <a:latin typeface="Helvetica Oblique" charset="0"/>
                <a:cs typeface="Helvetica Oblique" charset="0"/>
                <a:sym typeface="+mn-ea"/>
              </a:rPr>
              <a:t>整数元素，而</a:t>
            </a:r>
            <a:r>
              <a:rPr lang="en-US" sz="3600">
                <a:solidFill>
                  <a:schemeClr val="bg1"/>
                </a:solidFill>
                <a:latin typeface="Helvetica Oblique" charset="0"/>
                <a:cs typeface="Helvetica Oblique" charset="0"/>
                <a:sym typeface="+mn-ea"/>
              </a:rPr>
              <a:t>5</a:t>
            </a:r>
            <a:r>
              <a:rPr lang="zh-CN" altLang="en-US" sz="3600">
                <a:solidFill>
                  <a:schemeClr val="bg1"/>
                </a:solidFill>
                <a:latin typeface="Helvetica Oblique" charset="0"/>
                <a:cs typeface="Helvetica Oblique" charset="0"/>
                <a:sym typeface="+mn-ea"/>
              </a:rPr>
              <a:t>个</a:t>
            </a:r>
            <a:r>
              <a:rPr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worker </a:t>
            </a:r>
            <a:r>
              <a:rPr sz="3600">
                <a:solidFill>
                  <a:schemeClr val="bg1"/>
                </a:solidFill>
                <a:latin typeface="Helvetica Oblique" charset="0"/>
                <a:cs typeface="Helvetica Oblique" charset="0"/>
                <a:sym typeface="+mn-ea"/>
              </a:rPr>
              <a:t>将读取并将它们</a:t>
            </a:r>
            <a:r>
              <a:rPr lang="zh-CN" sz="3600">
                <a:solidFill>
                  <a:schemeClr val="bg1"/>
                </a:solidFill>
                <a:latin typeface="Helvetica Oblique" charset="0"/>
                <a:cs typeface="Helvetica Oblique" charset="0"/>
                <a:sym typeface="+mn-ea"/>
              </a:rPr>
              <a:t>追加</a:t>
            </a:r>
            <a:r>
              <a:rPr sz="3600">
                <a:solidFill>
                  <a:schemeClr val="bg1"/>
                </a:solidFill>
                <a:latin typeface="Helvetica Oblique" charset="0"/>
                <a:cs typeface="Helvetica Oblique" charset="0"/>
                <a:sym typeface="+mn-ea"/>
              </a:rPr>
              <a:t>到一个名为 total 的结果变量中。</a:t>
            </a:r>
            <a:endParaRPr sz="3600">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sz="3600">
                <a:solidFill>
                  <a:schemeClr val="accent1"/>
                </a:solidFill>
                <a:latin typeface="Helvetica Oblique" charset="0"/>
                <a:cs typeface="Helvetica Oblique" charset="0"/>
                <a:sym typeface="+mn-ea"/>
              </a:rPr>
              <a:t>Send </a:t>
            </a:r>
            <a:r>
              <a:rPr lang="zh-CN" sz="3600">
                <a:solidFill>
                  <a:schemeClr val="accent1"/>
                </a:solidFill>
                <a:latin typeface="Helvetica Oblique" charset="0"/>
                <a:cs typeface="Helvetica Oblique" charset="0"/>
                <a:sym typeface="+mn-ea"/>
              </a:rPr>
              <a:t>先于</a:t>
            </a:r>
            <a:r>
              <a:rPr sz="3600">
                <a:solidFill>
                  <a:schemeClr val="accent1"/>
                </a:solidFill>
                <a:latin typeface="Helvetica Oblique" charset="0"/>
                <a:cs typeface="Helvetica Oblique" charset="0"/>
                <a:sym typeface="+mn-ea"/>
              </a:rPr>
              <a:t> Receive </a:t>
            </a:r>
            <a:r>
              <a:rPr lang="zh-CN" sz="3600">
                <a:solidFill>
                  <a:schemeClr val="accent1"/>
                </a:solidFill>
                <a:latin typeface="Helvetica Oblique" charset="0"/>
                <a:cs typeface="Helvetica Oblique" charset="0"/>
                <a:sym typeface="+mn-ea"/>
              </a:rPr>
              <a:t>发生。</a:t>
            </a:r>
            <a:endParaRPr sz="3600">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sz="3600">
                <a:solidFill>
                  <a:schemeClr val="accent1"/>
                </a:solidFill>
                <a:latin typeface="Helvetica Oblique" charset="0"/>
                <a:cs typeface="Helvetica Oblique" charset="0"/>
                <a:sym typeface="+mn-ea"/>
              </a:rPr>
              <a:t>好处</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延迟更小。</a:t>
            </a:r>
            <a:endParaRPr sz="3600">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sz="3600">
                <a:solidFill>
                  <a:schemeClr val="accent1"/>
                </a:solidFill>
                <a:latin typeface="Helvetica Oblique" charset="0"/>
                <a:cs typeface="Helvetica Oblique" charset="0"/>
                <a:sym typeface="+mn-ea"/>
              </a:rPr>
              <a:t>代价</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不保证数据到达，越大的 </a:t>
            </a:r>
            <a:r>
              <a:rPr lang="en-US" altLang="zh-CN" sz="3600">
                <a:solidFill>
                  <a:schemeClr val="accent1"/>
                </a:solidFill>
                <a:latin typeface="Helvetica Oblique" charset="0"/>
                <a:cs typeface="Helvetica Oblique" charset="0"/>
                <a:sym typeface="+mn-ea"/>
              </a:rPr>
              <a:t>buffer</a:t>
            </a:r>
            <a:r>
              <a:rPr lang="zh-CN" altLang="en-US" sz="3600">
                <a:solidFill>
                  <a:schemeClr val="accent1"/>
                </a:solidFill>
                <a:latin typeface="Helvetica Oblique" charset="0"/>
                <a:cs typeface="Helvetica Oblique" charset="0"/>
                <a:sym typeface="+mn-ea"/>
              </a:rPr>
              <a:t>，越小的保障到达</a:t>
            </a:r>
            <a:r>
              <a:rPr lang="zh-CN" sz="3600">
                <a:solidFill>
                  <a:schemeClr val="accent1"/>
                </a:solidFill>
                <a:latin typeface="Helvetica Oblique" charset="0"/>
                <a:cs typeface="Helvetica Oblique" charset="0"/>
                <a:sym typeface="+mn-ea"/>
              </a:rPr>
              <a:t>。</a:t>
            </a:r>
            <a:r>
              <a:rPr lang="en-US" altLang="zh-CN" sz="3600">
                <a:solidFill>
                  <a:schemeClr val="accent1"/>
                </a:solidFill>
                <a:latin typeface="Helvetica Oblique" charset="0"/>
                <a:cs typeface="Helvetica Oblique" charset="0"/>
                <a:sym typeface="+mn-ea"/>
              </a:rPr>
              <a:t>buffer = 1 </a:t>
            </a:r>
            <a:r>
              <a:rPr lang="zh-CN" altLang="en-US" sz="3600">
                <a:solidFill>
                  <a:schemeClr val="accent1"/>
                </a:solidFill>
                <a:latin typeface="Helvetica Oblique" charset="0"/>
                <a:cs typeface="Helvetica Oblique" charset="0"/>
                <a:sym typeface="+mn-ea"/>
              </a:rPr>
              <a:t>时，给你延迟一个消息的保障。</a:t>
            </a:r>
            <a:endParaRPr sz="360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02970" y="2724785"/>
            <a:ext cx="10478770" cy="6752590"/>
          </a:xfrm>
          <a:prstGeom prst="rect">
            <a:avLst/>
          </a:prstGeom>
        </p:spPr>
      </p:pic>
      <p:pic>
        <p:nvPicPr>
          <p:cNvPr id="7" name="图片 6"/>
          <p:cNvPicPr>
            <a:picLocks noChangeAspect="1"/>
          </p:cNvPicPr>
          <p:nvPr/>
        </p:nvPicPr>
        <p:blipFill>
          <a:blip r:embed="rId2"/>
          <a:stretch>
            <a:fillRect/>
          </a:stretch>
        </p:blipFill>
        <p:spPr>
          <a:xfrm>
            <a:off x="13432790" y="9757410"/>
            <a:ext cx="10819130" cy="1098550"/>
          </a:xfrm>
          <a:prstGeom prst="rect">
            <a:avLst/>
          </a:prstGeom>
        </p:spPr>
      </p:pic>
      <p:pic>
        <p:nvPicPr>
          <p:cNvPr id="8" name="图片 7"/>
          <p:cNvPicPr>
            <a:picLocks noChangeAspect="1"/>
          </p:cNvPicPr>
          <p:nvPr/>
        </p:nvPicPr>
        <p:blipFill>
          <a:blip r:embed="rId3"/>
          <a:stretch>
            <a:fillRect/>
          </a:stretch>
        </p:blipFill>
        <p:spPr>
          <a:xfrm>
            <a:off x="4023995" y="6822440"/>
            <a:ext cx="7983855" cy="322008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Go Concurrency Patterns</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Timing out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Moving on</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Pipeline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Fan-out, Fan-in</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Cancellation</a:t>
            </a:r>
            <a:endParaRPr lang="en-US">
              <a:solidFill>
                <a:schemeClr val="bg1"/>
              </a:solidFill>
              <a:latin typeface="Helvetica Oblique" charset="0"/>
              <a:cs typeface="Helvetica Oblique" charset="0"/>
              <a:sym typeface="+mn-ea"/>
            </a:endParaRPr>
          </a:p>
          <a:p>
            <a:pPr marL="1028700" lvl="1" indent="-571500">
              <a:buFont typeface="Arial" panose="020B0604020202020204" pitchFamily="34" charset="0"/>
              <a:buChar char="•"/>
            </a:pPr>
            <a:r>
              <a:rPr lang="en-US" sz="3200" i="1">
                <a:solidFill>
                  <a:schemeClr val="accent1"/>
                </a:solidFill>
                <a:latin typeface="Helvetica Oblique" charset="0"/>
                <a:cs typeface="Helvetica Oblique" charset="0"/>
                <a:sym typeface="+mn-ea"/>
              </a:rPr>
              <a:t>Close </a:t>
            </a:r>
            <a:r>
              <a:rPr lang="zh-CN" altLang="en-US" sz="3200" i="1">
                <a:solidFill>
                  <a:schemeClr val="accent1"/>
                </a:solidFill>
                <a:latin typeface="Helvetica Oblique" charset="0"/>
                <a:cs typeface="Helvetica Oblique" charset="0"/>
                <a:sym typeface="+mn-ea"/>
              </a:rPr>
              <a:t>先于</a:t>
            </a:r>
            <a:r>
              <a:rPr lang="en-US" sz="3200" i="1">
                <a:solidFill>
                  <a:schemeClr val="accent1"/>
                </a:solidFill>
                <a:latin typeface="Helvetica Oblique" charset="0"/>
                <a:cs typeface="Helvetica Oblique" charset="0"/>
                <a:sym typeface="+mn-ea"/>
              </a:rPr>
              <a:t> Receive </a:t>
            </a:r>
            <a:r>
              <a:rPr lang="zh-CN" altLang="en-US" sz="3200" i="1">
                <a:solidFill>
                  <a:schemeClr val="accent1"/>
                </a:solidFill>
                <a:latin typeface="Helvetica Oblique" charset="0"/>
                <a:cs typeface="Helvetica Oblique" charset="0"/>
                <a:sym typeface="+mn-ea"/>
              </a:rPr>
              <a:t>发生（类似 </a:t>
            </a:r>
            <a:r>
              <a:rPr lang="en-US" sz="3200" i="1">
                <a:solidFill>
                  <a:schemeClr val="accent1"/>
                </a:solidFill>
                <a:latin typeface="Helvetica Oblique" charset="0"/>
                <a:cs typeface="Helvetica Oblique" charset="0"/>
                <a:sym typeface="+mn-ea"/>
              </a:rPr>
              <a:t>Buffered</a:t>
            </a:r>
            <a:r>
              <a:rPr lang="zh-CN" altLang="en-US" sz="3200" i="1">
                <a:solidFill>
                  <a:schemeClr val="accent1"/>
                </a:solidFill>
                <a:latin typeface="Helvetica Oblique" charset="0"/>
                <a:cs typeface="Helvetica Oblique" charset="0"/>
                <a:sym typeface="+mn-ea"/>
              </a:rPr>
              <a:t>）。</a:t>
            </a:r>
            <a:endParaRPr lang="zh-CN" altLang="en-US" sz="3200" i="1">
              <a:solidFill>
                <a:schemeClr val="accent1"/>
              </a:solidFill>
              <a:latin typeface="Helvetica Oblique" charset="0"/>
              <a:cs typeface="Helvetica Oblique" charset="0"/>
              <a:sym typeface="+mn-ea"/>
            </a:endParaRPr>
          </a:p>
          <a:p>
            <a:pPr marL="1028700" lvl="1" indent="-571500">
              <a:buFont typeface="Arial" panose="020B0604020202020204" pitchFamily="34" charset="0"/>
              <a:buChar char="•"/>
            </a:pPr>
            <a:r>
              <a:rPr lang="zh-CN" altLang="en-US" sz="3200" i="1">
                <a:solidFill>
                  <a:schemeClr val="accent1"/>
                </a:solidFill>
                <a:latin typeface="Helvetica Oblique" charset="0"/>
                <a:cs typeface="Helvetica Oblique" charset="0"/>
                <a:sym typeface="+mn-ea"/>
              </a:rPr>
              <a:t>不需要传递数据，或者传递 </a:t>
            </a:r>
            <a:r>
              <a:rPr lang="en-US" altLang="zh-CN" sz="3200" i="1">
                <a:solidFill>
                  <a:schemeClr val="accent1"/>
                </a:solidFill>
                <a:latin typeface="Helvetica Oblique" charset="0"/>
                <a:cs typeface="Helvetica Oblique" charset="0"/>
                <a:sym typeface="+mn-ea"/>
              </a:rPr>
              <a:t>nil</a:t>
            </a:r>
            <a:r>
              <a:rPr lang="zh-CN" altLang="en-US" sz="3200" i="1">
                <a:solidFill>
                  <a:schemeClr val="accent1"/>
                </a:solidFill>
                <a:latin typeface="Helvetica Oblique" charset="0"/>
                <a:cs typeface="Helvetica Oblique" charset="0"/>
                <a:sym typeface="+mn-ea"/>
              </a:rPr>
              <a:t>。</a:t>
            </a:r>
            <a:endParaRPr lang="en-US" sz="3200" i="1">
              <a:solidFill>
                <a:schemeClr val="accent1"/>
              </a:solidFill>
              <a:latin typeface="Helvetica Oblique" charset="0"/>
              <a:cs typeface="Helvetica Oblique" charset="0"/>
              <a:sym typeface="+mn-ea"/>
            </a:endParaRPr>
          </a:p>
          <a:p>
            <a:pPr marL="1028700" lvl="1" indent="-571500">
              <a:buFont typeface="Arial" panose="020B0604020202020204" pitchFamily="34" charset="0"/>
              <a:buChar char="•"/>
            </a:pPr>
            <a:r>
              <a:rPr lang="zh-CN" altLang="en-US" sz="3200" i="1">
                <a:solidFill>
                  <a:schemeClr val="accent1"/>
                </a:solidFill>
                <a:latin typeface="Helvetica Oblique" charset="0"/>
                <a:cs typeface="Helvetica Oblique" charset="0"/>
                <a:sym typeface="+mn-ea"/>
              </a:rPr>
              <a:t>非常适合取消和超时控制。</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a:t>
            </a:r>
            <a:endParaRPr lang="en-US">
              <a:solidFill>
                <a:schemeClr val="bg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https://blog.golang.org/concurrency-timeouts</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https://blog.golang.org/pipelines</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https://talks.golang.org/2013/advconc.slide#1</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https://github.com/go-kratos/kratos/tree/master/pkg/sync</a:t>
            </a:r>
            <a:endParaRPr lang="en-US" sz="3600" i="1">
              <a:solidFill>
                <a:schemeClr val="accent1"/>
              </a:solidFill>
              <a:latin typeface="Helvetica Oblique" charset="0"/>
              <a:cs typeface="Helvetica Oblique" charset="0"/>
              <a:sym typeface="+mn-ea"/>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Design Philosophy</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If any given Send on a channel CAN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Not allowed to use a Buffered channel larger than 1.</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Buffers larger than 1 must have reason/measurements.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Must know what happens when the sending goroutine blocks.</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If any given Send on a channel WON’T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You have the exact number of buffers for each send.</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Fan Out pattern</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You have the buffer measured for max capacity.</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Drop pattern</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Less is more with buffers.</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Don’t think about performance when thinking about buffers.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Buffers can help to reduce blocking latency between signaling.</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Reducing blocking latency towards zero does not necessarily mean better throughput.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If a buffer of one is giving you good enough throughput then keep it.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Question buffers that are larger than one and measure for size.</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Find the smallest buffer possible that provides good enough throughput.</a:t>
            </a:r>
            <a:endParaRPr lang="en-US" sz="3200">
              <a:solidFill>
                <a:schemeClr val="accent1"/>
              </a:solidFill>
              <a:latin typeface="Helvetica Oblique" charset="0"/>
              <a:cs typeface="Helvetica Oblique" charset="0"/>
              <a:sym typeface="+mn-ea"/>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olidFill>
                  <a:schemeClr val="accent1"/>
                </a:solidFill>
                <a:sym typeface="+mn-ea"/>
              </a:rPr>
              <a:t>Package </a:t>
            </a:r>
            <a:r>
              <a:rPr kumimoji="1" lang="en-US">
                <a:solidFill>
                  <a:schemeClr val="accent1"/>
                </a:solidFill>
              </a:rPr>
              <a:t>context</a:t>
            </a:r>
            <a:endParaRPr kumimoji="1" lang="en-US"/>
          </a:p>
          <a:p>
            <a:pPr marL="571500" indent="-571500">
              <a:buFont typeface="Arial" panose="020B060402020202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087437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sz="3600">
                <a:solidFill>
                  <a:schemeClr val="bg1"/>
                </a:solidFill>
                <a:latin typeface="Helvetica Oblique" charset="0"/>
                <a:cs typeface="Helvetica Oblique" charset="0"/>
                <a:sym typeface="+mn-ea"/>
              </a:rPr>
              <a:t>在 Go 服务</a:t>
            </a:r>
            <a:r>
              <a:rPr lang="zh-CN" sz="3600">
                <a:solidFill>
                  <a:schemeClr val="bg1"/>
                </a:solidFill>
                <a:latin typeface="Helvetica Oblique" charset="0"/>
                <a:cs typeface="Helvetica Oblique" charset="0"/>
                <a:sym typeface="+mn-ea"/>
              </a:rPr>
              <a:t>中</a:t>
            </a:r>
            <a:r>
              <a:rPr sz="3600">
                <a:solidFill>
                  <a:schemeClr val="bg1"/>
                </a:solidFill>
                <a:latin typeface="Helvetica Oblique" charset="0"/>
                <a:cs typeface="Helvetica Oblique" charset="0"/>
                <a:sym typeface="+mn-ea"/>
              </a:rPr>
              <a:t>，每个传入的请求都在其自己的goroutine 中处理。请求处理程序通常启动额外的 goroutine 来访问</a:t>
            </a:r>
            <a:r>
              <a:rPr lang="zh-CN" sz="3600">
                <a:solidFill>
                  <a:schemeClr val="bg1"/>
                </a:solidFill>
                <a:latin typeface="Helvetica Oblique" charset="0"/>
                <a:cs typeface="Helvetica Oblique" charset="0"/>
                <a:sym typeface="+mn-ea"/>
              </a:rPr>
              <a:t>其他</a:t>
            </a:r>
            <a:r>
              <a:rPr sz="3600">
                <a:solidFill>
                  <a:schemeClr val="bg1"/>
                </a:solidFill>
                <a:latin typeface="Helvetica Oblique" charset="0"/>
                <a:cs typeface="Helvetica Oblique" charset="0"/>
                <a:sym typeface="+mn-ea"/>
              </a:rPr>
              <a:t>后端，如数据库和 RPC</a:t>
            </a:r>
            <a:r>
              <a:rPr lang="zh-CN" altLang="en-US" sz="3600">
                <a:solidFill>
                  <a:schemeClr val="bg1"/>
                </a:solidFill>
                <a:latin typeface="Helvetica Oblique" charset="0"/>
                <a:cs typeface="Helvetica Oblique" charset="0"/>
                <a:sym typeface="+mn-ea"/>
              </a:rPr>
              <a:t> </a:t>
            </a:r>
            <a:r>
              <a:rPr sz="3600">
                <a:solidFill>
                  <a:schemeClr val="bg1"/>
                </a:solidFill>
                <a:latin typeface="Helvetica Oblique" charset="0"/>
                <a:cs typeface="Helvetica Oblique" charset="0"/>
                <a:sym typeface="+mn-ea"/>
              </a:rPr>
              <a:t>服务。处理请求的 goroutine 通常需要访问特定于请求</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request-specific context</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的值，例如最终用户的身份、授权令牌和请求的截止日期</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deadline</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。当一个请求被取消或超时时，处理该请求的所有 goroutine 都应该快速退出</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fail fast</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，这样系统就可以回收它们正在使用的任何资源。</a:t>
            </a:r>
            <a:endParaRPr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en-US" sz="3600" i="1">
                <a:solidFill>
                  <a:schemeClr val="accent1"/>
                </a:solidFill>
                <a:latin typeface="Helvetica Oblique" charset="0"/>
                <a:cs typeface="Helvetica Oblique" charset="0"/>
                <a:sym typeface="+mn-ea"/>
              </a:rPr>
              <a:t>Go 1.7 </a:t>
            </a:r>
            <a:r>
              <a:rPr lang="zh-CN" altLang="en-US" sz="3600" i="1">
                <a:solidFill>
                  <a:schemeClr val="accent1"/>
                </a:solidFill>
                <a:latin typeface="Helvetica Oblique" charset="0"/>
                <a:cs typeface="Helvetica Oblique" charset="0"/>
                <a:sym typeface="+mn-ea"/>
              </a:rPr>
              <a:t>引入</a:t>
            </a:r>
            <a:r>
              <a:rPr sz="3600" i="1">
                <a:solidFill>
                  <a:schemeClr val="accent1"/>
                </a:solidFill>
                <a:latin typeface="Helvetica Oblique" charset="0"/>
                <a:cs typeface="Helvetica Oblique" charset="0"/>
                <a:sym typeface="+mn-ea"/>
              </a:rPr>
              <a:t>一个 context 包，它使得跨 API 边界的请求范围</a:t>
            </a:r>
            <a:r>
              <a:rPr lang="zh-CN" sz="3600" i="1">
                <a:solidFill>
                  <a:schemeClr val="accent1"/>
                </a:solidFill>
                <a:latin typeface="Helvetica Oblique" charset="0"/>
                <a:cs typeface="Helvetica Oblique" charset="0"/>
                <a:sym typeface="+mn-ea"/>
              </a:rPr>
              <a:t>元数据</a:t>
            </a:r>
            <a:r>
              <a:rPr sz="3600" i="1">
                <a:solidFill>
                  <a:schemeClr val="accent1"/>
                </a:solidFill>
                <a:latin typeface="Helvetica Oblique" charset="0"/>
                <a:cs typeface="Helvetica Oblique" charset="0"/>
                <a:sym typeface="+mn-ea"/>
              </a:rPr>
              <a:t>、取消信号和截止日期很容易传递给处理请求所涉及的所有 goroutine</a:t>
            </a:r>
            <a:r>
              <a:rPr lang="zh-CN" altLang="en-US" sz="3600" i="1">
                <a:solidFill>
                  <a:schemeClr val="accent1"/>
                </a:solidFill>
                <a:latin typeface="Helvetica Oblique" charset="0"/>
                <a:cs typeface="Helvetica Oblique" charset="0"/>
                <a:sym typeface="+mn-ea"/>
              </a:rPr>
              <a:t>（显示传递）</a:t>
            </a:r>
            <a:r>
              <a:rPr sz="3600" i="1">
                <a:solidFill>
                  <a:schemeClr val="accent1"/>
                </a:solidFill>
                <a:latin typeface="Helvetica Oblique" charset="0"/>
                <a:cs typeface="Helvetica Oblique" charset="0"/>
                <a:sym typeface="+mn-ea"/>
              </a:rPr>
              <a:t>。</a:t>
            </a:r>
            <a:endParaRPr sz="3600" i="1">
              <a:solidFill>
                <a:schemeClr val="accent1"/>
              </a:solidFill>
              <a:latin typeface="Helvetica Oblique" charset="0"/>
              <a:cs typeface="Helvetica Oblique" charset="0"/>
              <a:sym typeface="+mn-ea"/>
            </a:endParaRPr>
          </a:p>
          <a:p>
            <a:pPr>
              <a:lnSpc>
                <a:spcPct val="120000"/>
              </a:lnSpc>
              <a:buFont typeface="Arial" panose="020B0604020202020204" pitchFamily="34" charset="0"/>
            </a:pPr>
            <a:r>
              <a:rPr lang="zh-CN" altLang="en-US" sz="3600" i="1">
                <a:solidFill>
                  <a:schemeClr val="accent2"/>
                </a:solidFill>
                <a:latin typeface="Helvetica Oblique" charset="0"/>
                <a:cs typeface="Helvetica Oblique" charset="0"/>
                <a:sym typeface="+mn-ea"/>
              </a:rPr>
              <a:t>其他语言</a:t>
            </a:r>
            <a:r>
              <a:rPr lang="en-US" altLang="zh-CN" sz="3600" i="1">
                <a:solidFill>
                  <a:schemeClr val="accent2"/>
                </a:solidFill>
                <a:latin typeface="Helvetica Oblique" charset="0"/>
                <a:cs typeface="Helvetica Oblique" charset="0"/>
                <a:sym typeface="+mn-ea"/>
              </a:rPr>
              <a:t>: Thread Local Storage(TLS)，XXXContext</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724890" y="2858770"/>
            <a:ext cx="10594340" cy="4803775"/>
          </a:xfrm>
          <a:prstGeom prst="rect">
            <a:avLst/>
          </a:prstGeom>
        </p:spPr>
      </p:pic>
      <p:sp>
        <p:nvSpPr>
          <p:cNvPr id="7" name="文本框 6"/>
          <p:cNvSpPr txBox="1"/>
          <p:nvPr/>
        </p:nvSpPr>
        <p:spPr>
          <a:xfrm>
            <a:off x="16742410" y="7662545"/>
            <a:ext cx="4559300"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核心接口Context</a:t>
            </a:r>
            <a:endPar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8" name="图片 7"/>
          <p:cNvPicPr>
            <a:picLocks noChangeAspect="1"/>
          </p:cNvPicPr>
          <p:nvPr/>
        </p:nvPicPr>
        <p:blipFill>
          <a:blip r:embed="rId2"/>
          <a:stretch>
            <a:fillRect/>
          </a:stretch>
        </p:blipFill>
        <p:spPr>
          <a:xfrm>
            <a:off x="14465935" y="8969375"/>
            <a:ext cx="9112885" cy="200469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335468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altLang="zh-CN" sz="3600">
                <a:solidFill>
                  <a:schemeClr val="bg1"/>
                </a:solidFill>
                <a:latin typeface="Helvetica Oblique" charset="0"/>
                <a:cs typeface="Helvetica Oblique" charset="0"/>
                <a:sym typeface="+mn-ea"/>
              </a:rPr>
              <a:t>如何将 context 集成到 API 中</a:t>
            </a:r>
            <a:r>
              <a:rPr lang="zh-CN" altLang="en-US" sz="3600">
                <a:solidFill>
                  <a:schemeClr val="bg1"/>
                </a:solidFill>
                <a:latin typeface="Helvetica Oblique" charset="0"/>
                <a:cs typeface="Helvetica Oblique" charset="0"/>
                <a:sym typeface="+mn-ea"/>
              </a:rPr>
              <a:t>？</a:t>
            </a:r>
            <a:endParaRPr lang="en-US" altLang="zh-CN"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a:solidFill>
                  <a:schemeClr val="bg1"/>
                </a:solidFill>
                <a:latin typeface="Helvetica Oblique" charset="0"/>
                <a:cs typeface="Helvetica Oblique" charset="0"/>
                <a:sym typeface="+mn-ea"/>
              </a:rPr>
              <a:t>在将 context 集成到 API 中时，要记住的最重要的一点是，它的作用域是请求</a:t>
            </a:r>
            <a:r>
              <a:rPr lang="zh-CN" altLang="en-US" sz="3600">
                <a:solidFill>
                  <a:schemeClr val="bg1"/>
                </a:solidFill>
                <a:latin typeface="Helvetica Oblique" charset="0"/>
                <a:cs typeface="Helvetica Oblique" charset="0"/>
                <a:sym typeface="+mn-ea"/>
              </a:rPr>
              <a:t>级别</a:t>
            </a:r>
            <a:r>
              <a:rPr lang="en-US" altLang="zh-CN" sz="3600">
                <a:solidFill>
                  <a:schemeClr val="bg1"/>
                </a:solidFill>
                <a:latin typeface="Helvetica Oblique" charset="0"/>
                <a:cs typeface="Helvetica Oblique" charset="0"/>
                <a:sym typeface="+mn-ea"/>
              </a:rPr>
              <a:t>的。例如，沿单个数据库查询存在是有意义的，但沿数据库对象存在则没有意义。</a:t>
            </a:r>
            <a:endParaRPr lang="en-US" altLang="zh-CN"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a:solidFill>
                  <a:schemeClr val="bg1"/>
                </a:solidFill>
                <a:latin typeface="Helvetica Oblique" charset="0"/>
                <a:cs typeface="Helvetica Oblique" charset="0"/>
                <a:sym typeface="+mn-ea"/>
              </a:rPr>
              <a:t>目前有两种方法可以将 context 对象集成到 API 中：</a:t>
            </a:r>
            <a:endParaRPr lang="en-US" altLang="zh-CN" sz="3600">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The first parameter of a function call</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首参数传递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对象，比如，参考  net 包 Dialer.DialContext。此函数执行正常的 </a:t>
            </a:r>
            <a:r>
              <a:rPr lang="en-US" altLang="zh-CN" sz="3600" i="1">
                <a:solidFill>
                  <a:schemeClr val="accent1"/>
                </a:solidFill>
                <a:latin typeface="Helvetica Oblique" charset="0"/>
                <a:cs typeface="Helvetica Oblique" charset="0"/>
                <a:sym typeface="+mn-ea"/>
              </a:rPr>
              <a:t>Dial </a:t>
            </a:r>
            <a:r>
              <a:rPr lang="zh-CN" altLang="en-US" sz="3600" i="1">
                <a:solidFill>
                  <a:schemeClr val="accent1"/>
                </a:solidFill>
                <a:latin typeface="Helvetica Oblique" charset="0"/>
                <a:cs typeface="Helvetica Oblique" charset="0"/>
                <a:sym typeface="+mn-ea"/>
              </a:rPr>
              <a:t>操作，但可以通过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对象取消函数调用。</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Optional config on a request structure</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在第一个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对象中携带一个可选的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对象。例如 </a:t>
            </a:r>
            <a:r>
              <a:rPr lang="en-US" altLang="zh-CN" sz="3600" i="1">
                <a:solidFill>
                  <a:schemeClr val="accent1"/>
                </a:solidFill>
                <a:latin typeface="Helvetica Oblique" charset="0"/>
                <a:cs typeface="Helvetica Oblique" charset="0"/>
                <a:sym typeface="+mn-ea"/>
              </a:rPr>
              <a:t>net/http </a:t>
            </a:r>
            <a:r>
              <a:rPr lang="zh-CN" altLang="en-US" sz="3600" i="1">
                <a:solidFill>
                  <a:schemeClr val="accent1"/>
                </a:solidFill>
                <a:latin typeface="Helvetica Oblique" charset="0"/>
                <a:cs typeface="Helvetica Oblique" charset="0"/>
                <a:sym typeface="+mn-ea"/>
              </a:rPr>
              <a:t>库的 </a:t>
            </a:r>
            <a:r>
              <a:rPr lang="en-US" altLang="zh-CN" sz="3600" i="1">
                <a:solidFill>
                  <a:schemeClr val="accent1"/>
                </a:solidFill>
                <a:latin typeface="Helvetica Oblique" charset="0"/>
                <a:cs typeface="Helvetica Oblique" charset="0"/>
                <a:sym typeface="+mn-ea"/>
              </a:rPr>
              <a:t>Request.WithContext，</a:t>
            </a:r>
            <a:r>
              <a:rPr lang="zh-CN" altLang="en-US" sz="3600" i="1">
                <a:solidFill>
                  <a:schemeClr val="accent1"/>
                </a:solidFill>
                <a:latin typeface="Helvetica Oblique" charset="0"/>
                <a:cs typeface="Helvetica Oblique" charset="0"/>
                <a:sym typeface="+mn-ea"/>
              </a:rPr>
              <a:t>通过携带给定的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对象，返回一个新的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3596639" y="8842808"/>
            <a:ext cx="8281035" cy="939800"/>
          </a:xfrm>
          <a:prstGeom prst="rect">
            <a:avLst/>
          </a:prstGeom>
        </p:spPr>
      </p:pic>
      <p:pic>
        <p:nvPicPr>
          <p:cNvPr id="5" name="图片 4"/>
          <p:cNvPicPr>
            <a:picLocks noChangeAspect="1"/>
          </p:cNvPicPr>
          <p:nvPr/>
        </p:nvPicPr>
        <p:blipFill>
          <a:blip r:embed="rId2"/>
          <a:stretch>
            <a:fillRect/>
          </a:stretch>
        </p:blipFill>
        <p:spPr>
          <a:xfrm>
            <a:off x="3153408" y="12584430"/>
            <a:ext cx="9167495" cy="824865"/>
          </a:xfrm>
          <a:prstGeom prst="rect">
            <a:avLst/>
          </a:prstGeom>
        </p:spPr>
      </p:pic>
      <p:pic>
        <p:nvPicPr>
          <p:cNvPr id="8" name="图片 7"/>
          <p:cNvPicPr>
            <a:picLocks noChangeAspect="1"/>
          </p:cNvPicPr>
          <p:nvPr/>
        </p:nvPicPr>
        <p:blipFill>
          <a:blip r:embed="rId3"/>
          <a:stretch>
            <a:fillRect/>
          </a:stretch>
        </p:blipFill>
        <p:spPr>
          <a:xfrm>
            <a:off x="15944215" y="4151630"/>
            <a:ext cx="7963535" cy="6896735"/>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Do not store Contexts inside a struct type</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sz="3600" i="1">
                <a:solidFill>
                  <a:schemeClr val="accent2"/>
                </a:solidFill>
                <a:latin typeface="Helvetica Oblique" charset="0"/>
                <a:cs typeface="Helvetica Oblique" charset="0"/>
                <a:sym typeface="+mn-ea"/>
              </a:rPr>
              <a:t>Do not store Contexts inside a struct type; instead, pass a Context explicitly to each function that needs it. The Context should be the first parameter, typically named ctx:</a:t>
            </a:r>
            <a:endParaRPr lang="en-US">
              <a:solidFill>
                <a:schemeClr val="bg1"/>
              </a:solidFill>
              <a:cs typeface="Helvetica" pitchFamily="2" charset="0"/>
              <a:sym typeface="+mn-ea"/>
            </a:endParaRPr>
          </a:p>
          <a:p>
            <a:pPr>
              <a:buFont typeface="Arial" panose="020B0604020202020204" pitchFamily="34" charset="0"/>
            </a:pPr>
            <a:endParaRPr lang="en-US">
              <a:solidFill>
                <a:schemeClr val="bg1"/>
              </a:solidFill>
              <a:cs typeface="Helvetica" pitchFamily="2" charset="0"/>
              <a:sym typeface="+mn-ea"/>
            </a:endParaRPr>
          </a:p>
          <a:p>
            <a:pPr>
              <a:buFont typeface="Arial" panose="020B0604020202020204" pitchFamily="34" charset="0"/>
            </a:pPr>
            <a:endParaRPr lang="en-US">
              <a:solidFill>
                <a:schemeClr val="bg1"/>
              </a:solidFill>
              <a:cs typeface="Helvetica" pitchFamily="2"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Incoming requests to a server should create a Context</a:t>
            </a:r>
            <a:r>
              <a:rPr lang="en-US" altLang="zh-CN" sz="3600" i="1">
                <a:solidFill>
                  <a:schemeClr val="accent2"/>
                </a:solidFill>
                <a:latin typeface="Helvetica Oblique" charset="0"/>
                <a:cs typeface="Helvetica Oblique" charset="0"/>
                <a:sym typeface="+mn-ea"/>
              </a:rPr>
              <a:t>.</a:t>
            </a:r>
            <a:endParaRPr lang="zh-CN" altLang="en-US">
              <a:solidFill>
                <a:schemeClr val="bg1"/>
              </a:solidFill>
              <a:cs typeface="Helvetica" pitchFamily="2" charset="0"/>
              <a:sym typeface="+mn-ea"/>
            </a:endParaRPr>
          </a:p>
          <a:p>
            <a:pPr>
              <a:lnSpc>
                <a:spcPct val="120000"/>
              </a:lnSpc>
              <a:buFont typeface="Arial" panose="020B0604020202020204" pitchFamily="34" charset="0"/>
            </a:pPr>
            <a:r>
              <a:rPr lang="zh-CN" altLang="en-US" sz="3600">
                <a:solidFill>
                  <a:schemeClr val="bg1"/>
                </a:solidFill>
                <a:cs typeface="Helvetica" pitchFamily="2" charset="0"/>
                <a:sym typeface="+mn-ea"/>
              </a:rPr>
              <a:t>使用 </a:t>
            </a:r>
            <a:r>
              <a:rPr lang="en-US" altLang="zh-CN" sz="3600">
                <a:solidFill>
                  <a:schemeClr val="bg1"/>
                </a:solidFill>
                <a:cs typeface="Helvetica" pitchFamily="2" charset="0"/>
                <a:sym typeface="+mn-ea"/>
              </a:rPr>
              <a:t>context </a:t>
            </a:r>
            <a:r>
              <a:rPr lang="zh-CN" altLang="en-US" sz="3600">
                <a:solidFill>
                  <a:schemeClr val="bg1"/>
                </a:solidFill>
                <a:cs typeface="Helvetica" pitchFamily="2" charset="0"/>
                <a:sym typeface="+mn-ea"/>
              </a:rPr>
              <a:t>的一个很好的心智模型是它应该在程序中流动，</a:t>
            </a:r>
            <a:r>
              <a:rPr lang="en-US" sz="3600">
                <a:solidFill>
                  <a:schemeClr val="bg1"/>
                </a:solidFill>
                <a:cs typeface="Helvetica" pitchFamily="2" charset="0"/>
                <a:sym typeface="+mn-ea"/>
              </a:rPr>
              <a:t>应该贯穿</a:t>
            </a:r>
            <a:r>
              <a:rPr lang="zh-CN" altLang="en-US" sz="3600">
                <a:solidFill>
                  <a:schemeClr val="bg1"/>
                </a:solidFill>
                <a:cs typeface="Helvetica" pitchFamily="2" charset="0"/>
                <a:sym typeface="+mn-ea"/>
              </a:rPr>
              <a:t>你的代码。这通常意味着您不希望将其存储在结构体之中。它从一个函数传递到另一个函数，并根据需要进行扩展。理想情况下，每个请求都会创建一个 </a:t>
            </a:r>
            <a:r>
              <a:rPr lang="en-US" altLang="zh-CN" sz="3600">
                <a:solidFill>
                  <a:schemeClr val="bg1"/>
                </a:solidFill>
                <a:cs typeface="Helvetica" pitchFamily="2" charset="0"/>
                <a:sym typeface="+mn-ea"/>
              </a:rPr>
              <a:t>context </a:t>
            </a:r>
            <a:r>
              <a:rPr lang="zh-CN" altLang="en-US" sz="3600">
                <a:solidFill>
                  <a:schemeClr val="bg1"/>
                </a:solidFill>
                <a:cs typeface="Helvetica" pitchFamily="2" charset="0"/>
                <a:sym typeface="+mn-ea"/>
              </a:rPr>
              <a:t>对象，并在请求结束时过期。</a:t>
            </a:r>
            <a:endParaRPr lang="zh-CN" altLang="en-US" sz="3600">
              <a:solidFill>
                <a:schemeClr val="bg1"/>
              </a:solidFill>
              <a:cs typeface="Helvetica" pitchFamily="2" charset="0"/>
              <a:sym typeface="+mn-ea"/>
            </a:endParaRPr>
          </a:p>
          <a:p>
            <a:pPr>
              <a:lnSpc>
                <a:spcPct val="120000"/>
              </a:lnSpc>
              <a:buFont typeface="Arial" panose="020B0604020202020204" pitchFamily="34" charset="0"/>
            </a:pPr>
            <a:r>
              <a:rPr lang="zh-CN" altLang="en-US" sz="3600">
                <a:solidFill>
                  <a:schemeClr val="bg1"/>
                </a:solidFill>
                <a:cs typeface="Helvetica" pitchFamily="2" charset="0"/>
                <a:sym typeface="+mn-ea"/>
              </a:rPr>
              <a:t>不存储上下文的一个例外是，当您需要将它放入一个结构中时，该结构纯粹用作通过通道传递的消息。如下例所示。</a:t>
            </a:r>
            <a:endParaRPr lang="zh-CN" altLang="en-US" sz="3600">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7212965" y="4467225"/>
            <a:ext cx="8248650" cy="1285240"/>
          </a:xfrm>
          <a:prstGeom prst="rect">
            <a:avLst/>
          </a:prstGeom>
        </p:spPr>
      </p:pic>
      <p:pic>
        <p:nvPicPr>
          <p:cNvPr id="7" name="图片 6"/>
          <p:cNvPicPr>
            <a:picLocks noChangeAspect="1"/>
          </p:cNvPicPr>
          <p:nvPr/>
        </p:nvPicPr>
        <p:blipFill>
          <a:blip r:embed="rId2"/>
          <a:stretch>
            <a:fillRect/>
          </a:stretch>
        </p:blipFill>
        <p:spPr>
          <a:xfrm>
            <a:off x="7409180" y="10382855"/>
            <a:ext cx="7856220" cy="2353945"/>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29" y="3237912"/>
            <a:ext cx="9972677"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内部基于 </a:t>
            </a:r>
            <a:r>
              <a:rPr lang="en-US" altLang="zh-CN">
                <a:solidFill>
                  <a:schemeClr val="bg1"/>
                </a:solidFill>
                <a:latin typeface="Helvetica Oblique" charset="0"/>
                <a:cs typeface="Helvetica Oblique" charset="0"/>
                <a:sym typeface="+mn-ea"/>
              </a:rPr>
              <a:t>valueCtx </a:t>
            </a:r>
            <a:r>
              <a:rPr lang="zh-CN" altLang="en-US">
                <a:solidFill>
                  <a:schemeClr val="bg1"/>
                </a:solidFill>
                <a:latin typeface="Helvetica Oblique" charset="0"/>
                <a:cs typeface="Helvetica Oblique" charset="0"/>
                <a:sym typeface="+mn-ea"/>
              </a:rPr>
              <a:t>实现</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为了实现不断的 </a:t>
            </a:r>
            <a:r>
              <a:rPr lang="en-US" altLang="zh-CN" sz="3600">
                <a:solidFill>
                  <a:schemeClr val="bg1"/>
                </a:solidFill>
                <a:latin typeface="Helvetica Oblique" charset="0"/>
                <a:cs typeface="Helvetica Oblique" charset="0"/>
                <a:sym typeface="+mn-ea"/>
              </a:rPr>
              <a:t>WithValue</a:t>
            </a:r>
            <a:r>
              <a:rPr lang="zh-CN" altLang="en-US" sz="3600">
                <a:solidFill>
                  <a:schemeClr val="bg1"/>
                </a:solidFill>
                <a:latin typeface="Helvetica Oblique" charset="0"/>
                <a:cs typeface="Helvetica Oblique" charset="0"/>
                <a:sym typeface="+mn-ea"/>
              </a:rPr>
              <a:t>，构建新的 </a:t>
            </a:r>
            <a:r>
              <a:rPr lang="en-US" altLang="zh-CN" sz="3600">
                <a:solidFill>
                  <a:schemeClr val="bg1"/>
                </a:solidFill>
                <a:latin typeface="Helvetica Oblique" charset="0"/>
                <a:cs typeface="Helvetica Oblique" charset="0"/>
                <a:sym typeface="+mn-ea"/>
              </a:rPr>
              <a:t>context</a:t>
            </a:r>
            <a:r>
              <a:rPr lang="zh-CN" altLang="en-US" sz="3600">
                <a:solidFill>
                  <a:schemeClr val="bg1"/>
                </a:solidFill>
                <a:latin typeface="Helvetica Oblique" charset="0"/>
                <a:cs typeface="Helvetica Oblique" charset="0"/>
                <a:sym typeface="+mn-ea"/>
              </a:rPr>
              <a:t>，内部在查找 </a:t>
            </a:r>
            <a:r>
              <a:rPr lang="en-US" altLang="zh-CN" sz="3600">
                <a:solidFill>
                  <a:schemeClr val="bg1"/>
                </a:solidFill>
                <a:latin typeface="Helvetica Oblique" charset="0"/>
                <a:cs typeface="Helvetica Oblique" charset="0"/>
                <a:sym typeface="+mn-ea"/>
              </a:rPr>
              <a:t>key </a:t>
            </a:r>
            <a:r>
              <a:rPr lang="zh-CN" altLang="en-US" sz="3600">
                <a:solidFill>
                  <a:schemeClr val="bg1"/>
                </a:solidFill>
                <a:latin typeface="Helvetica Oblique" charset="0"/>
                <a:cs typeface="Helvetica Oblique" charset="0"/>
                <a:sym typeface="+mn-ea"/>
              </a:rPr>
              <a:t>时候，使用递归方式不断从当前，从父节点寻找匹配的 </a:t>
            </a:r>
            <a:r>
              <a:rPr lang="en-US" altLang="zh-CN" sz="3600">
                <a:solidFill>
                  <a:schemeClr val="bg1"/>
                </a:solidFill>
                <a:latin typeface="Helvetica Oblique" charset="0"/>
                <a:cs typeface="Helvetica Oblique" charset="0"/>
                <a:sym typeface="+mn-ea"/>
              </a:rPr>
              <a:t>key</a:t>
            </a:r>
            <a:r>
              <a:rPr lang="zh-CN" altLang="en-US" sz="3600">
                <a:solidFill>
                  <a:schemeClr val="bg1"/>
                </a:solidFill>
                <a:latin typeface="Helvetica Oblique" charset="0"/>
                <a:cs typeface="Helvetica Oblique" charset="0"/>
                <a:sym typeface="+mn-ea"/>
              </a:rPr>
              <a:t>，直到 </a:t>
            </a:r>
            <a:r>
              <a:rPr lang="en-US" altLang="zh-CN" sz="3600">
                <a:solidFill>
                  <a:schemeClr val="bg1"/>
                </a:solidFill>
                <a:latin typeface="Helvetica Oblique" charset="0"/>
                <a:cs typeface="Helvetica Oblique" charset="0"/>
                <a:sym typeface="+mn-ea"/>
              </a:rPr>
              <a:t>root context</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Backgrond </a:t>
            </a:r>
            <a:r>
              <a:rPr lang="zh-CN" altLang="en-US" sz="3600">
                <a:solidFill>
                  <a:schemeClr val="bg1"/>
                </a:solidFill>
                <a:latin typeface="Helvetica Oblique" charset="0"/>
                <a:cs typeface="Helvetica Oblique" charset="0"/>
                <a:sym typeface="+mn-ea"/>
              </a:rPr>
              <a:t>和 </a:t>
            </a:r>
            <a:r>
              <a:rPr lang="en-US" altLang="zh-CN" sz="3600">
                <a:solidFill>
                  <a:schemeClr val="bg1"/>
                </a:solidFill>
                <a:latin typeface="Helvetica Oblique" charset="0"/>
                <a:cs typeface="Helvetica Oblique" charset="0"/>
                <a:sym typeface="+mn-ea"/>
              </a:rPr>
              <a:t>TODO Value </a:t>
            </a:r>
            <a:r>
              <a:rPr lang="zh-CN" altLang="en-US" sz="3600">
                <a:solidFill>
                  <a:schemeClr val="bg1"/>
                </a:solidFill>
                <a:latin typeface="Helvetica Oblique" charset="0"/>
                <a:cs typeface="Helvetica Oblique" charset="0"/>
                <a:sym typeface="+mn-ea"/>
              </a:rPr>
              <a:t>函数会返回 </a:t>
            </a:r>
            <a:r>
              <a:rPr lang="en-US" altLang="zh-CN" sz="3600">
                <a:solidFill>
                  <a:schemeClr val="bg1"/>
                </a:solidFill>
                <a:latin typeface="Helvetica Oblique" charset="0"/>
                <a:cs typeface="Helvetica Oblique" charset="0"/>
                <a:sym typeface="+mn-ea"/>
              </a:rPr>
              <a:t>nil</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696825" y="2858770"/>
            <a:ext cx="11544935" cy="8986520"/>
          </a:xfrm>
          <a:prstGeom prst="rect">
            <a:avLst/>
          </a:prstGeom>
        </p:spPr>
      </p:pic>
      <p:pic>
        <p:nvPicPr>
          <p:cNvPr id="5" name="图片 4"/>
          <p:cNvPicPr>
            <a:picLocks noChangeAspect="1"/>
          </p:cNvPicPr>
          <p:nvPr/>
        </p:nvPicPr>
        <p:blipFill>
          <a:blip r:embed="rId2"/>
          <a:stretch>
            <a:fillRect/>
          </a:stretch>
        </p:blipFill>
        <p:spPr>
          <a:xfrm>
            <a:off x="1765935" y="4445000"/>
            <a:ext cx="10706735" cy="2133600"/>
          </a:xfrm>
          <a:prstGeom prst="rect">
            <a:avLst/>
          </a:prstGeom>
        </p:spPr>
      </p:pic>
      <p:pic>
        <p:nvPicPr>
          <p:cNvPr id="7" name="图片 6"/>
          <p:cNvPicPr>
            <a:picLocks noChangeAspect="1"/>
          </p:cNvPicPr>
          <p:nvPr/>
        </p:nvPicPr>
        <p:blipFill>
          <a:blip r:embed="rId3"/>
          <a:stretch>
            <a:fillRect/>
          </a:stretch>
        </p:blipFill>
        <p:spPr>
          <a:xfrm>
            <a:off x="2097404" y="10965497"/>
            <a:ext cx="9404350" cy="2533015"/>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Debugging or tracing data is safe to pass in a Context</a:t>
            </a:r>
            <a:br>
              <a:rPr kumimoji="1" lang="en-US" altLang="zh-CN"/>
            </a:br>
            <a:endParaRPr kumimoji="1" lang="en-US" altLang="zh-CN"/>
          </a:p>
        </p:txBody>
      </p:sp>
      <p:sp>
        <p:nvSpPr>
          <p:cNvPr id="4" name="文本占位符 12"/>
          <p:cNvSpPr>
            <a:spLocks noGrp="1"/>
          </p:cNvSpPr>
          <p:nvPr/>
        </p:nvSpPr>
        <p:spPr>
          <a:xfrm>
            <a:off x="2588895" y="2858770"/>
            <a:ext cx="10614025" cy="1042035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context.WithValue </a:t>
            </a:r>
            <a:r>
              <a:rPr lang="zh-CN" altLang="en-US" sz="3600">
                <a:solidFill>
                  <a:schemeClr val="bg1"/>
                </a:solidFill>
                <a:latin typeface="Helvetica Oblique" charset="0"/>
                <a:cs typeface="Helvetica Oblique" charset="0"/>
                <a:sym typeface="+mn-ea"/>
              </a:rPr>
              <a:t>方法允许上下文携带请求范围的数据。这些数据必须是安全的，以便多个 goroutine 同时使用。这里的数据，更多是面向请求的元数据，不应该作为函数的可选参数来使用（比如 </a:t>
            </a:r>
            <a:r>
              <a:rPr lang="en-US" altLang="zh-CN" sz="3600">
                <a:solidFill>
                  <a:schemeClr val="bg1"/>
                </a:solidFill>
                <a:latin typeface="Helvetica Oblique" charset="0"/>
                <a:cs typeface="Helvetica Oblique" charset="0"/>
                <a:sym typeface="+mn-ea"/>
              </a:rPr>
              <a:t>context </a:t>
            </a:r>
            <a:r>
              <a:rPr lang="zh-CN" altLang="en-US" sz="3600">
                <a:solidFill>
                  <a:schemeClr val="bg1"/>
                </a:solidFill>
                <a:latin typeface="Helvetica Oblique" charset="0"/>
                <a:cs typeface="Helvetica Oblique" charset="0"/>
                <a:sym typeface="+mn-ea"/>
              </a:rPr>
              <a:t>里面挂了一个</a:t>
            </a:r>
            <a:r>
              <a:rPr lang="en-US" altLang="zh-CN" sz="3600">
                <a:solidFill>
                  <a:schemeClr val="bg1"/>
                </a:solidFill>
                <a:latin typeface="Helvetica Oblique" charset="0"/>
                <a:cs typeface="Helvetica Oblique" charset="0"/>
                <a:sym typeface="+mn-ea"/>
              </a:rPr>
              <a:t>sql.Tx </a:t>
            </a:r>
            <a:r>
              <a:rPr lang="zh-CN" altLang="en-US" sz="3600">
                <a:solidFill>
                  <a:schemeClr val="bg1"/>
                </a:solidFill>
                <a:latin typeface="Helvetica Oblique" charset="0"/>
                <a:cs typeface="Helvetica Oblique" charset="0"/>
                <a:sym typeface="+mn-ea"/>
              </a:rPr>
              <a:t>对象，传递到 </a:t>
            </a:r>
            <a:r>
              <a:rPr lang="en-US" altLang="zh-CN" sz="3600">
                <a:solidFill>
                  <a:schemeClr val="bg1"/>
                </a:solidFill>
                <a:latin typeface="Helvetica Oblique" charset="0"/>
                <a:cs typeface="Helvetica Oblique" charset="0"/>
                <a:sym typeface="+mn-ea"/>
              </a:rPr>
              <a:t>data </a:t>
            </a:r>
            <a:r>
              <a:rPr lang="zh-CN" altLang="en-US" sz="3600">
                <a:solidFill>
                  <a:schemeClr val="bg1"/>
                </a:solidFill>
                <a:latin typeface="Helvetica Oblique" charset="0"/>
                <a:cs typeface="Helvetica Oblique" charset="0"/>
                <a:sym typeface="+mn-ea"/>
              </a:rPr>
              <a:t>层使用），因为元数据相对函数参数更加是隐含的，面向请求的。而参数是更加显示的。</a:t>
            </a:r>
            <a:endParaRPr lang="zh-CN" altLang="en-US" sz="3600">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a:solidFill>
                  <a:schemeClr val="accent1"/>
                </a:solidFill>
                <a:latin typeface="Helvetica Oblique" charset="0"/>
                <a:cs typeface="Helvetica Oblique" charset="0"/>
                <a:sym typeface="+mn-ea"/>
              </a:rPr>
              <a:t>同一个 </a:t>
            </a:r>
            <a:r>
              <a:rPr lang="en-US" altLang="zh-CN" sz="3600">
                <a:solidFill>
                  <a:schemeClr val="accent1"/>
                </a:solidFill>
                <a:latin typeface="Helvetica Oblique" charset="0"/>
                <a:cs typeface="Helvetica Oblique" charset="0"/>
                <a:sym typeface="+mn-ea"/>
              </a:rPr>
              <a:t>context </a:t>
            </a:r>
            <a:r>
              <a:rPr lang="zh-CN" altLang="en-US" sz="3600">
                <a:solidFill>
                  <a:schemeClr val="accent1"/>
                </a:solidFill>
                <a:latin typeface="Helvetica Oblique" charset="0"/>
                <a:cs typeface="Helvetica Oblique" charset="0"/>
                <a:sym typeface="+mn-ea"/>
              </a:rPr>
              <a:t>对象可以传递给在不同 goroutine 中运行的函数；上下文对于多个 goroutine 同时使用是安全的。对于值类型最容易犯错的地方，在于 </a:t>
            </a:r>
            <a:r>
              <a:rPr lang="en-US" altLang="zh-CN" sz="3600">
                <a:solidFill>
                  <a:schemeClr val="accent1"/>
                </a:solidFill>
                <a:latin typeface="Helvetica Oblique" charset="0"/>
                <a:cs typeface="Helvetica Oblique" charset="0"/>
                <a:sym typeface="+mn-ea"/>
              </a:rPr>
              <a:t>context value </a:t>
            </a:r>
            <a:r>
              <a:rPr lang="zh-CN" altLang="en-US" sz="3600">
                <a:solidFill>
                  <a:schemeClr val="accent1"/>
                </a:solidFill>
                <a:latin typeface="Helvetica Oblique" charset="0"/>
                <a:cs typeface="Helvetica Oblique" charset="0"/>
                <a:sym typeface="+mn-ea"/>
              </a:rPr>
              <a:t>应该是 </a:t>
            </a:r>
            <a:r>
              <a:rPr lang="en-US" altLang="zh-CN" sz="3600">
                <a:solidFill>
                  <a:schemeClr val="accent1"/>
                </a:solidFill>
                <a:latin typeface="Helvetica Oblique" charset="0"/>
                <a:cs typeface="Helvetica Oblique" charset="0"/>
                <a:sym typeface="+mn-ea"/>
              </a:rPr>
              <a:t>immutable </a:t>
            </a:r>
            <a:r>
              <a:rPr lang="zh-CN" altLang="en-US" sz="3600">
                <a:solidFill>
                  <a:schemeClr val="accent1"/>
                </a:solidFill>
                <a:latin typeface="Helvetica Oblique" charset="0"/>
                <a:cs typeface="Helvetica Oblique" charset="0"/>
                <a:sym typeface="+mn-ea"/>
              </a:rPr>
              <a:t>的，每次重新赋值应该是新的 </a:t>
            </a:r>
            <a:r>
              <a:rPr lang="en-US" altLang="zh-CN" sz="3600">
                <a:solidFill>
                  <a:schemeClr val="accent1"/>
                </a:solidFill>
                <a:latin typeface="Helvetica Oblique" charset="0"/>
                <a:cs typeface="Helvetica Oblique" charset="0"/>
                <a:sym typeface="+mn-ea"/>
              </a:rPr>
              <a:t>context</a:t>
            </a:r>
            <a:r>
              <a:rPr lang="zh-CN" altLang="en-US" sz="3600">
                <a:solidFill>
                  <a:schemeClr val="accent1"/>
                </a:solidFill>
                <a:latin typeface="Helvetica Oblique" charset="0"/>
                <a:cs typeface="Helvetica Oblique" charset="0"/>
                <a:sym typeface="+mn-ea"/>
              </a:rPr>
              <a:t>，即</a:t>
            </a:r>
            <a:r>
              <a:rPr lang="en-US" altLang="zh-CN" sz="3600">
                <a:solidFill>
                  <a:schemeClr val="accent1"/>
                </a:solidFill>
                <a:latin typeface="Helvetica Oblique" charset="0"/>
                <a:cs typeface="Helvetica Oblique" charset="0"/>
                <a:sym typeface="+mn-ea"/>
              </a:rPr>
              <a:t>: </a:t>
            </a:r>
            <a:r>
              <a:rPr lang="en-US" altLang="zh-CN" sz="3600">
                <a:solidFill>
                  <a:schemeClr val="accent2"/>
                </a:solidFill>
                <a:latin typeface="Helvetica Oblique" charset="0"/>
                <a:cs typeface="Helvetica Oblique" charset="0"/>
                <a:sym typeface="+mn-ea"/>
              </a:rPr>
              <a:t>context.WithValue(ctx, oldvalue)</a:t>
            </a:r>
            <a:endParaRPr lang="zh-CN" altLang="en-US" sz="3600">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a:solidFill>
                  <a:schemeClr val="accent1"/>
                </a:solidFill>
                <a:latin typeface="Helvetica Oblique" charset="0"/>
                <a:cs typeface="Helvetica Oblique" charset="0"/>
                <a:sym typeface="+mn-ea"/>
              </a:rPr>
              <a:t>https://pkg.go.dev/google.golang.org/grpc/metadata</a:t>
            </a:r>
            <a:endParaRPr lang="zh-CN" altLang="en-US" sz="3600">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a:solidFill>
                  <a:schemeClr val="accent2"/>
                </a:solidFill>
                <a:latin typeface="Helvetica Oblique" charset="0"/>
                <a:cs typeface="Helvetica Oblique" charset="0"/>
                <a:sym typeface="+mn-ea"/>
              </a:rPr>
              <a:t>Context.Value should inform, not control</a:t>
            </a:r>
            <a:endParaRPr lang="zh-CN" altLang="en-US" sz="3600">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202920" y="2728595"/>
            <a:ext cx="10890885" cy="6235065"/>
          </a:xfrm>
          <a:prstGeom prst="rect">
            <a:avLst/>
          </a:prstGeom>
        </p:spPr>
      </p:pic>
      <p:sp>
        <p:nvSpPr>
          <p:cNvPr id="5" name="文本框 4"/>
          <p:cNvSpPr txBox="1"/>
          <p:nvPr/>
        </p:nvSpPr>
        <p:spPr>
          <a:xfrm>
            <a:off x="14543405" y="9138285"/>
            <a:ext cx="8209280" cy="45332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3600" b="0" i="1">
                <a:solidFill>
                  <a:schemeClr val="accent2"/>
                </a:solidFill>
                <a:latin typeface="Helvetica Neue Italic" panose="02000503000000020004" charset="0"/>
                <a:cs typeface="Helvetica Neue Italic" panose="02000503000000020004" charset="0"/>
                <a:sym typeface="Helvetica Neue" panose="02000503000000020004"/>
              </a:rPr>
              <a:t>Use context values only for request-scoped data that transits processes and APIs, not for passing optional parameters to functions.</a:t>
            </a:r>
            <a:endPar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600" b="0" u="none" strike="noStrike" cap="none" spc="0" normalizeH="0" baseline="0">
                <a:ln>
                  <a:noFill/>
                </a:ln>
                <a:solidFill>
                  <a:schemeClr val="bg1"/>
                </a:solidFill>
                <a:effectLst/>
                <a:uFillTx/>
                <a:latin typeface="Alibaba PuHuiTi R" panose="00020600040101010101" pitchFamily="18" charset="-122"/>
                <a:ea typeface="Alibaba PuHuiTi R" panose="00020600040101010101" pitchFamily="18" charset="-122"/>
                <a:cs typeface="Alibaba PuHuiTi R" panose="00020600040101010101" pitchFamily="18" charset="-122"/>
                <a:sym typeface="Helvetica Neue" panose="02000503000000020004"/>
              </a:rPr>
              <a:t>比如 染色</a:t>
            </a: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API </a:t>
            </a:r>
            <a:r>
              <a:rPr kumimoji="0" lang="zh-CN" altLang="en-US" sz="3600" b="0" u="none" strike="noStrike" cap="none" spc="0" normalizeH="0" baseline="0">
                <a:ln>
                  <a:noFill/>
                </a:ln>
                <a:solidFill>
                  <a:schemeClr val="bg1"/>
                </a:solidFill>
                <a:effectLst/>
                <a:uFillTx/>
                <a:latin typeface="Alibaba PuHuiTi R" panose="00020600040101010101" pitchFamily="18" charset="-122"/>
                <a:ea typeface="Alibaba PuHuiTi R" panose="00020600040101010101" pitchFamily="18" charset="-122"/>
                <a:cs typeface="Alibaba PuHuiTi R" panose="00020600040101010101" pitchFamily="18" charset="-122"/>
                <a:sym typeface="Helvetica Neue" panose="02000503000000020004"/>
              </a:rPr>
              <a:t>重要性</a:t>
            </a: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Trace</a:t>
            </a:r>
            <a:endPar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https://github.com/go-kratos/kratos/blob/master/pkg/net/metadata/key.go</a:t>
            </a:r>
            <a:endParaRPr kumimoji="0" lang="zh-CN" altLang="en-US" sz="3600" b="0" i="1" u="none" strike="noStrike" cap="none" spc="0" normalizeH="0" baseline="0">
              <a:ln>
                <a:noFill/>
              </a:ln>
              <a:solidFill>
                <a:schemeClr val="accent2"/>
              </a:solidFill>
              <a:effectLst/>
              <a:uFillTx/>
              <a:latin typeface="Helvetica Neue Italic" panose="02000503000000020004" charset="0"/>
              <a:ea typeface="宋体" panose="02010600030101010101" pitchFamily="2" charset="-122"/>
              <a:cs typeface="Helvetica Neue Italic" panose="02000503000000020004" charset="0"/>
              <a:sym typeface="Helvetica Neue" panose="02000503000000020004"/>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如果你的 goroutine 在从另一个 goroutine 获得结果之前无法取得进展，那么通常情况下，你自己去做这项工作比委托它</a:t>
            </a:r>
            <a:r>
              <a:rPr lang="en-US" altLang="zh-CN">
                <a:sym typeface="+mn-ea"/>
              </a:rPr>
              <a:t>( go func() )</a:t>
            </a:r>
            <a:r>
              <a:rPr lang="zh-CN" altLang="en-US">
                <a:sym typeface="+mn-ea"/>
              </a:rPr>
              <a:t>更简单。</a:t>
            </a:r>
            <a:endParaRPr lang="zh-CN" altLang="en-US">
              <a:sym typeface="+mn-ea"/>
            </a:endParaRPr>
          </a:p>
          <a:p>
            <a:pPr>
              <a:buFont typeface="Arial" panose="020B0604020202020204" pitchFamily="34" charset="0"/>
            </a:pPr>
            <a:r>
              <a:rPr lang="zh-CN" altLang="en-US" sz="3600" i="1">
                <a:solidFill>
                  <a:schemeClr val="accent1"/>
                </a:solidFill>
                <a:sym typeface="+mn-ea"/>
              </a:rPr>
              <a:t>这通常消除了将结果从 goroutine 返回到其启动器所需的大量状态跟踪和 </a:t>
            </a:r>
            <a:r>
              <a:rPr lang="en-US" altLang="zh-CN" sz="3600" i="1">
                <a:solidFill>
                  <a:schemeClr val="accent1"/>
                </a:solidFill>
                <a:sym typeface="+mn-ea"/>
              </a:rPr>
              <a:t>chan </a:t>
            </a:r>
            <a:r>
              <a:rPr lang="zh-CN" altLang="en-US" sz="3600" i="1">
                <a:solidFill>
                  <a:schemeClr val="accent1"/>
                </a:solidFill>
                <a:sym typeface="+mn-ea"/>
              </a:rPr>
              <a:t>操作。</a:t>
            </a:r>
            <a:endParaRPr lang="zh-CN" altLang="en-US" sz="3600" i="1">
              <a:solidFill>
                <a:schemeClr val="accent1"/>
              </a:solidFill>
              <a:sym typeface="+mn-ea"/>
            </a:endParaRPr>
          </a:p>
        </p:txBody>
      </p:sp>
      <p:pic>
        <p:nvPicPr>
          <p:cNvPr id="4" name="图片 3"/>
          <p:cNvPicPr>
            <a:picLocks noChangeAspect="1"/>
          </p:cNvPicPr>
          <p:nvPr/>
        </p:nvPicPr>
        <p:blipFill>
          <a:blip r:embed="rId1"/>
          <a:stretch>
            <a:fillRect/>
          </a:stretch>
        </p:blipFill>
        <p:spPr>
          <a:xfrm>
            <a:off x="3858260" y="4930775"/>
            <a:ext cx="16666210" cy="8611235"/>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zh-CN" altLang="en-US" sz="3600">
                <a:solidFill>
                  <a:schemeClr val="bg1"/>
                </a:solidFill>
                <a:latin typeface="Alibaba PuHuiTi R" panose="00020600040101010101" pitchFamily="18" charset="-122"/>
                <a:sym typeface="+mn-ea"/>
              </a:rPr>
              <a:t>比如我们新建了一个基于 </a:t>
            </a:r>
            <a:r>
              <a:rPr lang="en-US" altLang="zh-CN" sz="3600">
                <a:solidFill>
                  <a:schemeClr val="bg1"/>
                </a:solidFill>
                <a:latin typeface="Alibaba PuHuiTi R" panose="00020600040101010101" pitchFamily="18" charset="-122"/>
                <a:sym typeface="+mn-ea"/>
              </a:rPr>
              <a:t>context.Background() </a:t>
            </a:r>
            <a:r>
              <a:rPr lang="zh-CN" altLang="en-US" sz="3600">
                <a:solidFill>
                  <a:schemeClr val="bg1"/>
                </a:solidFill>
                <a:latin typeface="Alibaba PuHuiTi R" panose="00020600040101010101" pitchFamily="18" charset="-122"/>
                <a:sym typeface="+mn-ea"/>
              </a:rPr>
              <a:t>的 </a:t>
            </a:r>
            <a:r>
              <a:rPr lang="en-US" altLang="zh-CN" sz="3600">
                <a:solidFill>
                  <a:schemeClr val="bg1"/>
                </a:solidFill>
                <a:latin typeface="Alibaba PuHuiTi R" panose="00020600040101010101" pitchFamily="18" charset="-122"/>
                <a:sym typeface="+mn-ea"/>
              </a:rPr>
              <a:t>ctx1</a:t>
            </a:r>
            <a:r>
              <a:rPr lang="zh-CN" altLang="en-US" sz="3600">
                <a:solidFill>
                  <a:schemeClr val="bg1"/>
                </a:solidFill>
                <a:latin typeface="Alibaba PuHuiTi R" panose="00020600040101010101" pitchFamily="18" charset="-122"/>
                <a:sym typeface="+mn-ea"/>
              </a:rPr>
              <a:t>，携带了一个 </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的数据，</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中包含了 </a:t>
            </a:r>
            <a:r>
              <a:rPr lang="en-US" altLang="zh-CN" sz="3600">
                <a:solidFill>
                  <a:schemeClr val="bg1"/>
                </a:solidFill>
                <a:latin typeface="Alibaba PuHuiTi R" panose="00020600040101010101" pitchFamily="18" charset="-122"/>
                <a:sym typeface="+mn-ea"/>
              </a:rPr>
              <a:t>“k1”: “v1” </a:t>
            </a:r>
            <a:r>
              <a:rPr lang="zh-CN" altLang="en-US" sz="3600">
                <a:solidFill>
                  <a:schemeClr val="bg1"/>
                </a:solidFill>
                <a:latin typeface="Alibaba PuHuiTi R" panose="00020600040101010101" pitchFamily="18" charset="-122"/>
                <a:sym typeface="+mn-ea"/>
              </a:rPr>
              <a:t>的一个键值对，</a:t>
            </a:r>
            <a:r>
              <a:rPr lang="en-US" altLang="zh-CN" sz="3600">
                <a:solidFill>
                  <a:schemeClr val="bg1"/>
                </a:solidFill>
                <a:latin typeface="Alibaba PuHuiTi R" panose="00020600040101010101" pitchFamily="18" charset="-122"/>
                <a:sym typeface="+mn-ea"/>
              </a:rPr>
              <a:t>ctx1 </a:t>
            </a:r>
            <a:r>
              <a:rPr lang="zh-CN" altLang="en-US" sz="3600">
                <a:solidFill>
                  <a:schemeClr val="bg1"/>
                </a:solidFill>
                <a:latin typeface="Alibaba PuHuiTi R" panose="00020600040101010101" pitchFamily="18" charset="-122"/>
                <a:sym typeface="+mn-ea"/>
              </a:rPr>
              <a:t>被两个 </a:t>
            </a:r>
            <a:r>
              <a:rPr lang="en-US" altLang="zh-CN" sz="3600">
                <a:solidFill>
                  <a:schemeClr val="bg1"/>
                </a:solidFill>
                <a:latin typeface="Alibaba PuHuiTi R" panose="00020600040101010101" pitchFamily="18" charset="-122"/>
                <a:sym typeface="+mn-ea"/>
              </a:rPr>
              <a:t>goroutine </a:t>
            </a:r>
            <a:r>
              <a:rPr lang="zh-CN" altLang="en-US" sz="3600">
                <a:solidFill>
                  <a:schemeClr val="bg1"/>
                </a:solidFill>
                <a:latin typeface="Alibaba PuHuiTi R" panose="00020600040101010101" pitchFamily="18" charset="-122"/>
                <a:sym typeface="+mn-ea"/>
              </a:rPr>
              <a:t>同时使用作为函数签名传入，如果我们修改了 这个</a:t>
            </a:r>
            <a:r>
              <a:rPr lang="en-US" altLang="zh-CN" sz="3600">
                <a:solidFill>
                  <a:schemeClr val="bg1"/>
                </a:solidFill>
                <a:latin typeface="Alibaba PuHuiTi R" panose="00020600040101010101" pitchFamily="18" charset="-122"/>
                <a:sym typeface="+mn-ea"/>
              </a:rPr>
              <a:t>map</a:t>
            </a:r>
            <a:r>
              <a:rPr lang="zh-CN" altLang="en-US" sz="3600">
                <a:solidFill>
                  <a:schemeClr val="bg1"/>
                </a:solidFill>
                <a:latin typeface="Alibaba PuHuiTi R" panose="00020600040101010101" pitchFamily="18" charset="-122"/>
                <a:sym typeface="+mn-ea"/>
              </a:rPr>
              <a:t>，会导致另外进行读 </a:t>
            </a:r>
            <a:r>
              <a:rPr lang="en-US" altLang="zh-CN" sz="3600">
                <a:solidFill>
                  <a:schemeClr val="bg1"/>
                </a:solidFill>
                <a:latin typeface="Alibaba PuHuiTi R" panose="00020600040101010101" pitchFamily="18" charset="-122"/>
                <a:sym typeface="+mn-ea"/>
              </a:rPr>
              <a:t>context.Value </a:t>
            </a:r>
            <a:r>
              <a:rPr lang="zh-CN" altLang="en-US" sz="3600">
                <a:solidFill>
                  <a:schemeClr val="bg1"/>
                </a:solidFill>
                <a:latin typeface="Alibaba PuHuiTi R" panose="00020600040101010101" pitchFamily="18" charset="-122"/>
                <a:sym typeface="+mn-ea"/>
              </a:rPr>
              <a:t>的 </a:t>
            </a:r>
            <a:r>
              <a:rPr lang="en-US" altLang="zh-CN" sz="3600">
                <a:solidFill>
                  <a:schemeClr val="bg1"/>
                </a:solidFill>
                <a:latin typeface="Alibaba PuHuiTi R" panose="00020600040101010101" pitchFamily="18" charset="-122"/>
                <a:sym typeface="+mn-ea"/>
              </a:rPr>
              <a:t>goroutine </a:t>
            </a:r>
            <a:r>
              <a:rPr lang="zh-CN" altLang="en-US" sz="3600">
                <a:solidFill>
                  <a:schemeClr val="bg1"/>
                </a:solidFill>
                <a:latin typeface="Alibaba PuHuiTi R" panose="00020600040101010101" pitchFamily="18" charset="-122"/>
                <a:sym typeface="+mn-ea"/>
              </a:rPr>
              <a:t>和修改 </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的 </a:t>
            </a:r>
            <a:r>
              <a:rPr lang="en-US" altLang="zh-CN" sz="3600">
                <a:solidFill>
                  <a:schemeClr val="bg1"/>
                </a:solidFill>
                <a:latin typeface="Alibaba PuHuiTi R" panose="00020600040101010101" pitchFamily="18" charset="-122"/>
                <a:sym typeface="+mn-ea"/>
              </a:rPr>
              <a:t>goroutine</a:t>
            </a:r>
            <a:r>
              <a:rPr lang="zh-CN" altLang="en-US" sz="3600">
                <a:solidFill>
                  <a:schemeClr val="bg1"/>
                </a:solidFill>
                <a:latin typeface="Alibaba PuHuiTi R" panose="00020600040101010101" pitchFamily="18" charset="-122"/>
                <a:sym typeface="+mn-ea"/>
              </a:rPr>
              <a:t>，在 </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对象上产生 </a:t>
            </a:r>
            <a:r>
              <a:rPr lang="en-US" altLang="zh-CN" sz="3600">
                <a:solidFill>
                  <a:schemeClr val="bg1"/>
                </a:solidFill>
                <a:latin typeface="Alibaba PuHuiTi R" panose="00020600040101010101" pitchFamily="18" charset="-122"/>
                <a:sym typeface="+mn-ea"/>
              </a:rPr>
              <a:t>data race</a:t>
            </a:r>
            <a:r>
              <a:rPr lang="zh-CN" altLang="en-US" sz="3600">
                <a:solidFill>
                  <a:schemeClr val="bg1"/>
                </a:solidFill>
                <a:latin typeface="Alibaba PuHuiTi R" panose="00020600040101010101" pitchFamily="18" charset="-122"/>
                <a:sym typeface="+mn-ea"/>
              </a:rPr>
              <a:t>。因此我们要使用 </a:t>
            </a:r>
            <a:r>
              <a:rPr lang="en-US" altLang="zh-CN" sz="3600">
                <a:solidFill>
                  <a:schemeClr val="bg1"/>
                </a:solidFill>
                <a:latin typeface="Alibaba PuHuiTi R" panose="00020600040101010101" pitchFamily="18" charset="-122"/>
                <a:sym typeface="+mn-ea"/>
              </a:rPr>
              <a:t>copy-on-write </a:t>
            </a:r>
            <a:r>
              <a:rPr lang="zh-CN" altLang="en-US" sz="3600">
                <a:solidFill>
                  <a:schemeClr val="bg1"/>
                </a:solidFill>
                <a:latin typeface="Alibaba PuHuiTi R" panose="00020600040101010101" pitchFamily="18" charset="-122"/>
                <a:sym typeface="+mn-ea"/>
              </a:rPr>
              <a:t>的思路，解决跨多个 </a:t>
            </a:r>
            <a:r>
              <a:rPr lang="en-US" altLang="zh-CN" sz="3600">
                <a:solidFill>
                  <a:schemeClr val="bg1"/>
                </a:solidFill>
                <a:latin typeface="Alibaba PuHuiTi R" panose="00020600040101010101" pitchFamily="18" charset="-122"/>
                <a:sym typeface="+mn-ea"/>
              </a:rPr>
              <a:t>goroutine </a:t>
            </a:r>
            <a:r>
              <a:rPr lang="zh-CN" altLang="en-US" sz="3600">
                <a:solidFill>
                  <a:schemeClr val="bg1"/>
                </a:solidFill>
                <a:latin typeface="Alibaba PuHuiTi R" panose="00020600040101010101" pitchFamily="18" charset="-122"/>
                <a:sym typeface="+mn-ea"/>
              </a:rPr>
              <a:t>使用数据、修改数据的场景。</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Replace a Context using WithCancel, WithDeadline, WithTimeout, or WithValue</a:t>
            </a:r>
            <a:r>
              <a:rPr lang="en-US" altLang="zh-CN" sz="3600" i="1">
                <a:solidFill>
                  <a:schemeClr val="accent2"/>
                </a:solidFill>
                <a:latin typeface="Helvetica Oblique" charset="0"/>
                <a:cs typeface="Helvetica Oblique" charset="0"/>
                <a:sym typeface="+mn-ea"/>
              </a:rPr>
              <a:t>.</a:t>
            </a:r>
            <a:endParaRPr lang="en-US" altLang="zh-CN" sz="3600" i="1">
              <a:solidFill>
                <a:schemeClr val="accent2"/>
              </a:solidFill>
              <a:latin typeface="Helvetica Oblique" charset="0"/>
              <a:cs typeface="Helvetica Oblique" charset="0"/>
              <a:sym typeface="+mn-ea"/>
            </a:endParaRPr>
          </a:p>
        </p:txBody>
      </p:sp>
      <p:pic>
        <p:nvPicPr>
          <p:cNvPr id="7" name="图片 6"/>
          <p:cNvPicPr>
            <a:picLocks noChangeAspect="1"/>
          </p:cNvPicPr>
          <p:nvPr/>
        </p:nvPicPr>
        <p:blipFill>
          <a:blip r:embed="rId1"/>
          <a:stretch>
            <a:fillRect/>
          </a:stretch>
        </p:blipFill>
        <p:spPr>
          <a:xfrm>
            <a:off x="11650345" y="4301490"/>
            <a:ext cx="12526645" cy="776986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COW: </a:t>
            </a:r>
            <a:r>
              <a:rPr lang="zh-CN" altLang="en-US" sz="3600">
                <a:solidFill>
                  <a:schemeClr val="bg1"/>
                </a:solidFill>
                <a:latin typeface="Helvetica Oblique" charset="0"/>
                <a:cs typeface="Helvetica Oblique" charset="0"/>
                <a:sym typeface="+mn-ea"/>
              </a:rPr>
              <a:t>从 </a:t>
            </a:r>
            <a:r>
              <a:rPr lang="en-US" altLang="zh-CN" sz="3600">
                <a:solidFill>
                  <a:schemeClr val="bg1"/>
                </a:solidFill>
                <a:latin typeface="Helvetica Oblique" charset="0"/>
                <a:cs typeface="Helvetica Oblique" charset="0"/>
                <a:sym typeface="+mn-ea"/>
              </a:rPr>
              <a:t>ctx1 </a:t>
            </a:r>
            <a:r>
              <a:rPr lang="zh-CN" altLang="en-US" sz="3600">
                <a:solidFill>
                  <a:schemeClr val="bg1"/>
                </a:solidFill>
                <a:latin typeface="Helvetica Oblique" charset="0"/>
                <a:cs typeface="Helvetica Oblique" charset="0"/>
                <a:sym typeface="+mn-ea"/>
              </a:rPr>
              <a:t>中获取 </a:t>
            </a:r>
            <a:r>
              <a:rPr lang="en-US" altLang="zh-CN" sz="3600">
                <a:solidFill>
                  <a:schemeClr val="bg1"/>
                </a:solidFill>
                <a:latin typeface="Helvetica Oblique" charset="0"/>
                <a:cs typeface="Helvetica Oblique" charset="0"/>
                <a:sym typeface="+mn-ea"/>
              </a:rPr>
              <a:t>map1</a:t>
            </a:r>
            <a:r>
              <a:rPr lang="zh-CN" altLang="en-US" sz="3600">
                <a:solidFill>
                  <a:schemeClr val="bg1"/>
                </a:solidFill>
                <a:latin typeface="Helvetica Oblique" charset="0"/>
                <a:cs typeface="Helvetica Oblique" charset="0"/>
                <a:sym typeface="+mn-ea"/>
              </a:rPr>
              <a:t>（可以理解为 </a:t>
            </a:r>
            <a:r>
              <a:rPr lang="en-US" altLang="zh-CN" sz="3600">
                <a:solidFill>
                  <a:schemeClr val="bg1"/>
                </a:solidFill>
                <a:latin typeface="Helvetica Oblique" charset="0"/>
                <a:cs typeface="Helvetica Oblique" charset="0"/>
                <a:sym typeface="+mn-ea"/>
              </a:rPr>
              <a:t>v1 </a:t>
            </a:r>
            <a:r>
              <a:rPr lang="zh-CN" altLang="en-US" sz="3600">
                <a:solidFill>
                  <a:schemeClr val="bg1"/>
                </a:solidFill>
                <a:latin typeface="Helvetica Oblique" charset="0"/>
                <a:cs typeface="Helvetica Oblique" charset="0"/>
                <a:sym typeface="+mn-ea"/>
              </a:rPr>
              <a:t>版本的 </a:t>
            </a:r>
            <a:r>
              <a:rPr lang="en-US" altLang="zh-CN" sz="3600">
                <a:solidFill>
                  <a:schemeClr val="bg1"/>
                </a:solidFill>
                <a:latin typeface="Helvetica Oblique" charset="0"/>
                <a:cs typeface="Helvetica Oblique" charset="0"/>
                <a:sym typeface="+mn-ea"/>
              </a:rPr>
              <a:t>map </a:t>
            </a:r>
            <a:r>
              <a:rPr lang="zh-CN" altLang="en-US" sz="3600">
                <a:solidFill>
                  <a:schemeClr val="bg1"/>
                </a:solidFill>
                <a:latin typeface="Helvetica Oblique" charset="0"/>
                <a:cs typeface="Helvetica Oblique" charset="0"/>
                <a:sym typeface="+mn-ea"/>
              </a:rPr>
              <a:t>数据）。构建一个新的 </a:t>
            </a:r>
            <a:r>
              <a:rPr lang="en-US" altLang="zh-CN" sz="3600">
                <a:solidFill>
                  <a:schemeClr val="bg1"/>
                </a:solidFill>
                <a:latin typeface="Helvetica Oblique" charset="0"/>
                <a:cs typeface="Helvetica Oblique" charset="0"/>
                <a:sym typeface="+mn-ea"/>
              </a:rPr>
              <a:t>map </a:t>
            </a:r>
            <a:r>
              <a:rPr lang="zh-CN" altLang="en-US" sz="3600">
                <a:solidFill>
                  <a:schemeClr val="bg1"/>
                </a:solidFill>
                <a:latin typeface="Helvetica Oblique" charset="0"/>
                <a:cs typeface="Helvetica Oblique" charset="0"/>
                <a:sym typeface="+mn-ea"/>
              </a:rPr>
              <a:t>对象 </a:t>
            </a:r>
            <a:r>
              <a:rPr lang="en-US" altLang="zh-CN" sz="3600">
                <a:solidFill>
                  <a:schemeClr val="bg1"/>
                </a:solidFill>
                <a:latin typeface="Helvetica Oblique" charset="0"/>
                <a:cs typeface="Helvetica Oblique" charset="0"/>
                <a:sym typeface="+mn-ea"/>
              </a:rPr>
              <a:t>map2</a:t>
            </a:r>
            <a:r>
              <a:rPr lang="zh-CN" altLang="en-US" sz="3600">
                <a:solidFill>
                  <a:schemeClr val="bg1"/>
                </a:solidFill>
                <a:latin typeface="Helvetica Oblique" charset="0"/>
                <a:cs typeface="Helvetica Oblique" charset="0"/>
                <a:sym typeface="+mn-ea"/>
              </a:rPr>
              <a:t>，复制所有 </a:t>
            </a:r>
            <a:r>
              <a:rPr lang="en-US" altLang="zh-CN" sz="3600">
                <a:solidFill>
                  <a:schemeClr val="bg1"/>
                </a:solidFill>
                <a:latin typeface="Helvetica Oblique" charset="0"/>
                <a:cs typeface="Helvetica Oblique" charset="0"/>
                <a:sym typeface="+mn-ea"/>
              </a:rPr>
              <a:t>map1 </a:t>
            </a:r>
            <a:r>
              <a:rPr lang="zh-CN" altLang="en-US" sz="3600">
                <a:solidFill>
                  <a:schemeClr val="bg1"/>
                </a:solidFill>
                <a:latin typeface="Helvetica Oblique" charset="0"/>
                <a:cs typeface="Helvetica Oblique" charset="0"/>
                <a:sym typeface="+mn-ea"/>
              </a:rPr>
              <a:t>数据，同时追加新的数据 </a:t>
            </a:r>
            <a:r>
              <a:rPr lang="en-US" altLang="zh-CN" sz="3600">
                <a:solidFill>
                  <a:schemeClr val="bg1"/>
                </a:solidFill>
                <a:latin typeface="Helvetica Oblique" charset="0"/>
                <a:cs typeface="Helvetica Oblique" charset="0"/>
                <a:sym typeface="+mn-ea"/>
              </a:rPr>
              <a:t>“k2”: “v2” </a:t>
            </a:r>
            <a:r>
              <a:rPr lang="zh-CN" altLang="en-US" sz="3600">
                <a:solidFill>
                  <a:schemeClr val="bg1"/>
                </a:solidFill>
                <a:latin typeface="Helvetica Oblique" charset="0"/>
                <a:cs typeface="Helvetica Oblique" charset="0"/>
                <a:sym typeface="+mn-ea"/>
              </a:rPr>
              <a:t>键值对，使用 </a:t>
            </a:r>
            <a:r>
              <a:rPr lang="en-US" altLang="zh-CN" sz="3600">
                <a:solidFill>
                  <a:schemeClr val="bg1"/>
                </a:solidFill>
                <a:latin typeface="Helvetica Oblique" charset="0"/>
                <a:cs typeface="Helvetica Oblique" charset="0"/>
                <a:sym typeface="+mn-ea"/>
              </a:rPr>
              <a:t>context.WithValue </a:t>
            </a:r>
            <a:r>
              <a:rPr lang="zh-CN" altLang="en-US" sz="3600">
                <a:solidFill>
                  <a:schemeClr val="bg1"/>
                </a:solidFill>
                <a:latin typeface="Helvetica Oblique" charset="0"/>
                <a:cs typeface="Helvetica Oblique" charset="0"/>
                <a:sym typeface="+mn-ea"/>
              </a:rPr>
              <a:t>创建新的 </a:t>
            </a:r>
            <a:r>
              <a:rPr lang="en-US" altLang="zh-CN" sz="3600">
                <a:solidFill>
                  <a:schemeClr val="bg1"/>
                </a:solidFill>
                <a:latin typeface="Helvetica Oblique" charset="0"/>
                <a:cs typeface="Helvetica Oblique" charset="0"/>
                <a:sym typeface="+mn-ea"/>
              </a:rPr>
              <a:t>ctx2</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ctx2 </a:t>
            </a:r>
            <a:r>
              <a:rPr lang="zh-CN" altLang="en-US" sz="3600">
                <a:solidFill>
                  <a:schemeClr val="bg1"/>
                </a:solidFill>
                <a:latin typeface="Helvetica Oblique" charset="0"/>
                <a:cs typeface="Helvetica Oblique" charset="0"/>
                <a:sym typeface="+mn-ea"/>
              </a:rPr>
              <a:t>会传递到其他的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中。这样各自读取的副本都是自己的数据，写行为追加的数据，在 </a:t>
            </a:r>
            <a:r>
              <a:rPr lang="en-US" altLang="zh-CN" sz="3600">
                <a:solidFill>
                  <a:schemeClr val="bg1"/>
                </a:solidFill>
                <a:latin typeface="Helvetica Oblique" charset="0"/>
                <a:cs typeface="Helvetica Oblique" charset="0"/>
                <a:sym typeface="+mn-ea"/>
              </a:rPr>
              <a:t>ctx2 </a:t>
            </a:r>
            <a:r>
              <a:rPr lang="zh-CN" altLang="en-US" sz="3600">
                <a:solidFill>
                  <a:schemeClr val="bg1"/>
                </a:solidFill>
                <a:latin typeface="Helvetica Oblique" charset="0"/>
                <a:cs typeface="Helvetica Oblique" charset="0"/>
                <a:sym typeface="+mn-ea"/>
              </a:rPr>
              <a:t>中也能完整读取到，同时也不会污染 </a:t>
            </a:r>
            <a:r>
              <a:rPr lang="en-US" altLang="zh-CN" sz="3600">
                <a:solidFill>
                  <a:schemeClr val="bg1"/>
                </a:solidFill>
                <a:latin typeface="Helvetica Oblique" charset="0"/>
                <a:cs typeface="Helvetica Oblique" charset="0"/>
                <a:sym typeface="+mn-ea"/>
              </a:rPr>
              <a:t>ctx1 </a:t>
            </a:r>
            <a:r>
              <a:rPr lang="zh-CN" altLang="en-US" sz="3600">
                <a:solidFill>
                  <a:schemeClr val="bg1"/>
                </a:solidFill>
                <a:latin typeface="Helvetica Oblique" charset="0"/>
                <a:cs typeface="Helvetica Oblique" charset="0"/>
                <a:sym typeface="+mn-ea"/>
              </a:rPr>
              <a:t>中的数据。</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The chain of function calls between them must propagate the Context</a:t>
            </a:r>
            <a:r>
              <a:rPr lang="en-US" altLang="zh-CN" sz="3600" i="1">
                <a:solidFill>
                  <a:schemeClr val="accent2"/>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1650345" y="3171190"/>
            <a:ext cx="12450445" cy="8797290"/>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When a Context is canceled, all Contexts derived from it are also canceled</a:t>
            </a:r>
            <a:br>
              <a:rPr kumimoji="1" lang="en-US" altLang="zh-CN"/>
            </a:br>
            <a:endParaRPr kumimoji="1" lang="en-US" altLang="zh-CN"/>
          </a:p>
        </p:txBody>
      </p:sp>
      <p:sp>
        <p:nvSpPr>
          <p:cNvPr id="4" name="文本占位符 12"/>
          <p:cNvSpPr>
            <a:spLocks noGrp="1"/>
          </p:cNvSpPr>
          <p:nvPr/>
        </p:nvSpPr>
        <p:spPr>
          <a:xfrm>
            <a:off x="2589530" y="2858770"/>
            <a:ext cx="1086358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sz="3600">
                <a:solidFill>
                  <a:schemeClr val="bg1"/>
                </a:solidFill>
                <a:latin typeface="Helvetica Oblique" charset="0"/>
                <a:cs typeface="Helvetica Oblique" charset="0"/>
                <a:sym typeface="+mn-ea"/>
              </a:rPr>
              <a:t>当一个 context 被取消时，从它派生的所有 context 也将被取消</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WithCancel(ctx) </a:t>
            </a:r>
            <a:r>
              <a:rPr lang="zh-CN" altLang="en-US" sz="3600">
                <a:solidFill>
                  <a:schemeClr val="bg1"/>
                </a:solidFill>
                <a:latin typeface="Helvetica Oblique" charset="0"/>
                <a:cs typeface="Helvetica Oblique" charset="0"/>
                <a:sym typeface="+mn-ea"/>
              </a:rPr>
              <a:t>参数 </a:t>
            </a:r>
            <a:r>
              <a:rPr lang="en-US" altLang="zh-CN" sz="3600">
                <a:solidFill>
                  <a:schemeClr val="bg1"/>
                </a:solidFill>
                <a:latin typeface="Helvetica Oblique" charset="0"/>
                <a:cs typeface="Helvetica Oblique" charset="0"/>
                <a:sym typeface="+mn-ea"/>
              </a:rPr>
              <a:t>ctx </a:t>
            </a:r>
            <a:r>
              <a:rPr lang="zh-CN" altLang="en-US" sz="3600">
                <a:solidFill>
                  <a:schemeClr val="bg1"/>
                </a:solidFill>
                <a:latin typeface="Helvetica Oblique" charset="0"/>
                <a:cs typeface="Helvetica Oblique" charset="0"/>
                <a:sym typeface="+mn-ea"/>
              </a:rPr>
              <a:t>认为是 </a:t>
            </a:r>
            <a:r>
              <a:rPr lang="en-US" altLang="zh-CN" sz="3600">
                <a:solidFill>
                  <a:schemeClr val="bg1"/>
                </a:solidFill>
                <a:latin typeface="Helvetica Oblique" charset="0"/>
                <a:cs typeface="Helvetica Oblique" charset="0"/>
                <a:sym typeface="+mn-ea"/>
              </a:rPr>
              <a:t>parent ctx</a:t>
            </a:r>
            <a:r>
              <a:rPr lang="zh-CN" altLang="en-US" sz="3600">
                <a:solidFill>
                  <a:schemeClr val="bg1"/>
                </a:solidFill>
                <a:latin typeface="Helvetica Oblique" charset="0"/>
                <a:cs typeface="Helvetica Oblique" charset="0"/>
                <a:sym typeface="+mn-ea"/>
              </a:rPr>
              <a:t>，在内部会进行一个传播关系链的关联。</a:t>
            </a:r>
            <a:r>
              <a:rPr lang="en-US" altLang="zh-CN" sz="3600">
                <a:solidFill>
                  <a:schemeClr val="bg1"/>
                </a:solidFill>
                <a:latin typeface="Helvetica Oblique" charset="0"/>
                <a:cs typeface="Helvetica Oblique" charset="0"/>
                <a:sym typeface="+mn-ea"/>
              </a:rPr>
              <a:t>Done() </a:t>
            </a:r>
            <a:r>
              <a:rPr lang="zh-CN" altLang="en-US" sz="3600">
                <a:solidFill>
                  <a:schemeClr val="bg1"/>
                </a:solidFill>
                <a:latin typeface="Helvetica Oblique" charset="0"/>
                <a:cs typeface="Helvetica Oblique" charset="0"/>
                <a:sym typeface="+mn-ea"/>
              </a:rPr>
              <a:t>返回 一个 </a:t>
            </a:r>
            <a:r>
              <a:rPr lang="en-US" altLang="zh-CN" sz="3600">
                <a:solidFill>
                  <a:schemeClr val="bg1"/>
                </a:solidFill>
                <a:latin typeface="Helvetica Oblique" charset="0"/>
                <a:cs typeface="Helvetica Oblique" charset="0"/>
                <a:sym typeface="+mn-ea"/>
              </a:rPr>
              <a:t>chan</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当我们取消某个parent </a:t>
            </a:r>
            <a:r>
              <a:rPr lang="en-US" sz="3600">
                <a:solidFill>
                  <a:schemeClr val="bg1"/>
                </a:solidFill>
                <a:latin typeface="Helvetica Oblique" charset="0"/>
                <a:cs typeface="Helvetica Oblique" charset="0"/>
                <a:sym typeface="+mn-ea"/>
              </a:rPr>
              <a:t>context</a:t>
            </a:r>
            <a:r>
              <a:rPr sz="3600">
                <a:solidFill>
                  <a:schemeClr val="bg1"/>
                </a:solidFill>
                <a:latin typeface="Helvetica Oblique" charset="0"/>
                <a:cs typeface="Helvetica Oblique" charset="0"/>
                <a:sym typeface="+mn-ea"/>
              </a:rPr>
              <a:t>, 实际上上会递归层层 cancel 掉自己的 child context 的 done chan 从而让整个调用链中所有监听 cancel 的 goroutine 退出</a:t>
            </a:r>
            <a:r>
              <a:rPr lang="zh-CN" sz="3600">
                <a:solidFill>
                  <a:schemeClr val="bg1"/>
                </a:solidFill>
                <a:latin typeface="Helvetica Oblique" charset="0"/>
                <a:cs typeface="Helvetica Oblique" charset="0"/>
                <a:sym typeface="+mn-ea"/>
              </a:rPr>
              <a:t>。</a:t>
            </a:r>
            <a:endParaRPr lang="zh-CN" sz="3600">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521180" y="2631440"/>
            <a:ext cx="9003030" cy="10695305"/>
          </a:xfrm>
          <a:prstGeom prst="rect">
            <a:avLst/>
          </a:prstGeom>
        </p:spPr>
      </p:pic>
      <p:pic>
        <p:nvPicPr>
          <p:cNvPr id="5" name="图片 4"/>
          <p:cNvPicPr>
            <a:picLocks noChangeAspect="1"/>
          </p:cNvPicPr>
          <p:nvPr/>
        </p:nvPicPr>
        <p:blipFill>
          <a:blip r:embed="rId2"/>
          <a:stretch>
            <a:fillRect/>
          </a:stretch>
        </p:blipFill>
        <p:spPr>
          <a:xfrm>
            <a:off x="3986437" y="7727693"/>
            <a:ext cx="6986363" cy="5778291"/>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All blocking/long operations should be cancelable</a:t>
            </a:r>
            <a:endParaRPr kumimoji="1" lang="en-US" altLang="zh-CN"/>
          </a:p>
        </p:txBody>
      </p:sp>
      <p:sp>
        <p:nvSpPr>
          <p:cNvPr id="4" name="文本占位符 12"/>
          <p:cNvSpPr>
            <a:spLocks noGrp="1"/>
          </p:cNvSpPr>
          <p:nvPr/>
        </p:nvSpPr>
        <p:spPr>
          <a:xfrm>
            <a:off x="2756852" y="3011140"/>
            <a:ext cx="9765348"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sz="3600">
                <a:solidFill>
                  <a:schemeClr val="bg1"/>
                </a:solidFill>
                <a:latin typeface="Helvetica Oblique" charset="0"/>
                <a:cs typeface="Helvetica Oblique" charset="0"/>
                <a:sym typeface="+mn-ea"/>
              </a:rPr>
              <a:t>如果要实现一个超时控制，通过上面的</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context 的</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parent/child 机制，其实我们只需要启动一个定时器，然后在超时的时候，直接将当前的 context 给 cancel 掉，就可以实现监听在当前和下层的额</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context.Done() 的 goroutine 的退出</a:t>
            </a:r>
            <a:r>
              <a:rPr lang="zh-CN" altLang="en-US" sz="3600">
                <a:solidFill>
                  <a:schemeClr val="bg1"/>
                </a:solidFill>
                <a:latin typeface="Helvetica Oblique" charset="0"/>
                <a:cs typeface="Helvetica Oblique" charset="0"/>
                <a:sym typeface="+mn-ea"/>
              </a:rPr>
              <a:t>。</a:t>
            </a:r>
            <a:endParaRPr lang="en-US" sz="3600">
              <a:solidFill>
                <a:schemeClr val="bg1"/>
              </a:solidFill>
              <a:latin typeface="Helvetica Oblique" charset="0"/>
              <a:cs typeface="Helvetica Oblique" charset="0"/>
              <a:sym typeface="+mn-ea"/>
            </a:endParaRPr>
          </a:p>
          <a:p>
            <a:pPr>
              <a:buFont typeface="Arial" panose="020B0604020202020204" pitchFamily="34" charset="0"/>
            </a:pPr>
            <a:endParaRPr lang="en-US"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2503963" y="6094065"/>
            <a:ext cx="10271125" cy="6642735"/>
          </a:xfrm>
          <a:prstGeom prst="rect">
            <a:avLst/>
          </a:prstGeom>
        </p:spPr>
      </p:pic>
      <p:pic>
        <p:nvPicPr>
          <p:cNvPr id="7" name="图片 6"/>
          <p:cNvPicPr>
            <a:picLocks noChangeAspect="1"/>
          </p:cNvPicPr>
          <p:nvPr/>
        </p:nvPicPr>
        <p:blipFill>
          <a:blip r:embed="rId2"/>
          <a:stretch>
            <a:fillRect/>
          </a:stretch>
        </p:blipFill>
        <p:spPr>
          <a:xfrm>
            <a:off x="13272770" y="2858770"/>
            <a:ext cx="10879455" cy="9619615"/>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Incoming requests to a server should create a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Outgoing calls to servers should accept a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Do not store Contexts inside a struct type; instead, pass a Context explicitly to each function that needs it.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The chain of function calls between them must propagate the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Replace a Context using WithCancel, WithDeadline, WithTimeout, or WithValue.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When a Context is canceled, all Contexts derived from it are also canceled.</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The same Context may be passed to functions running in different goroutines; Contexts are safe for simultaneous use by multiple goroutines.</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Do not pass a nil Context, even if a function permits it. Pass a TODO context if you are unsure about which Context to use.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Use context values only for request-scoped data that transits processes and APIs, not for passing optional parameters to functions.</a:t>
            </a: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All blocking/long operations should be cancelable.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Context.Value obscures your program’s flow.</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Context.Value should inform, not control.</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Try not to use context.Value.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a:p>
            <a:pPr>
              <a:buFont typeface="Arial" panose="020B0604020202020204" pitchFamily="34" charset="0"/>
            </a:pPr>
            <a:r>
              <a:rPr lang="en-US">
                <a:solidFill>
                  <a:schemeClr val="bg1"/>
                </a:solidFill>
                <a:latin typeface="Helvetica Oblique" charset="0"/>
                <a:cs typeface="Helvetica Oblique" charset="0"/>
                <a:sym typeface="+mn-ea"/>
              </a:rPr>
              <a:t>https://talks.golang.org/2014/gotham-context.slide#1</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solidFill>
                  <a:schemeClr val="accent1"/>
                </a:solidFill>
              </a:rPr>
              <a:t>References</a:t>
            </a:r>
            <a:endParaRPr kumimoji="1" lang="en-US">
              <a:solidFill>
                <a:schemeClr val="accent1"/>
              </a:solidFill>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https://www.ardanlabs.com/blog/2018/11/goroutine-leaks-the-forgotten-sender.html</a:t>
            </a:r>
            <a:endParaRPr lang="zh-CN" altLang="en-US">
              <a:sym typeface="+mn-ea"/>
            </a:endParaRPr>
          </a:p>
          <a:p>
            <a:pPr>
              <a:buFont typeface="Arial" panose="020B0604020202020204" pitchFamily="34" charset="0"/>
            </a:pPr>
            <a:r>
              <a:rPr lang="zh-CN" altLang="en-US">
                <a:sym typeface="+mn-ea"/>
              </a:rPr>
              <a:t>https://www.ardanlabs.com/blog/2019/04/concurrency-trap-2-incomplete-work.html</a:t>
            </a:r>
            <a:endParaRPr lang="zh-CN" altLang="en-US">
              <a:sym typeface="+mn-ea"/>
            </a:endParaRPr>
          </a:p>
          <a:p>
            <a:pPr>
              <a:buFont typeface="Arial" panose="020B0604020202020204" pitchFamily="34" charset="0"/>
            </a:pPr>
            <a:r>
              <a:rPr lang="zh-CN" altLang="en-US">
                <a:sym typeface="+mn-ea"/>
              </a:rPr>
              <a:t>https://www.ardanlabs.com/blog/2014/01/concurrency-goroutines-and-gomaxprocs.html</a:t>
            </a:r>
            <a:endParaRPr lang="zh-CN" altLang="en-US">
              <a:sym typeface="+mn-ea"/>
            </a:endParaRPr>
          </a:p>
          <a:p>
            <a:pPr>
              <a:buFont typeface="Arial" panose="020B0604020202020204" pitchFamily="34" charset="0"/>
            </a:pPr>
            <a:r>
              <a:rPr lang="zh-CN" altLang="en-US">
                <a:sym typeface="+mn-ea"/>
              </a:rPr>
              <a:t>https://dave.cheney.net/practical-go/presentations/qcon-china.html#_concurrency</a:t>
            </a:r>
            <a:endParaRPr lang="zh-CN" altLang="en-US">
              <a:sym typeface="+mn-ea"/>
            </a:endParaRPr>
          </a:p>
          <a:p>
            <a:pPr>
              <a:buFont typeface="Arial" panose="020B0604020202020204" pitchFamily="34" charset="0"/>
            </a:pPr>
            <a:r>
              <a:rPr>
                <a:sym typeface="+mn-ea"/>
              </a:rPr>
              <a:t>https://golang.org/ref/mem</a:t>
            </a:r>
            <a:endParaRPr lang="zh-CN" altLang="en-US">
              <a:sym typeface="+mn-ea"/>
            </a:endParaRPr>
          </a:p>
          <a:p>
            <a:pPr>
              <a:buFont typeface="Arial" panose="020B0604020202020204" pitchFamily="34" charset="0"/>
            </a:pPr>
            <a:r>
              <a:rPr lang="zh-CN" altLang="en-US">
                <a:sym typeface="+mn-ea"/>
              </a:rPr>
              <a:t>https://blog.csdn.net/caoshangpa/article/details/78853919</a:t>
            </a:r>
            <a:endParaRPr lang="zh-CN" altLang="en-US">
              <a:sym typeface="+mn-ea"/>
            </a:endParaRPr>
          </a:p>
          <a:p>
            <a:pPr>
              <a:buFont typeface="Arial" panose="020B0604020202020204" pitchFamily="34" charset="0"/>
            </a:pPr>
            <a:r>
              <a:rPr lang="zh-CN" altLang="en-US">
                <a:sym typeface="+mn-ea"/>
              </a:rPr>
              <a:t>https://blog.csdn.net/qcrao/article/details/92759907</a:t>
            </a:r>
            <a:endParaRPr lang="zh-CN" altLang="en-US">
              <a:sym typeface="+mn-ea"/>
            </a:endParaRPr>
          </a:p>
          <a:p>
            <a:pPr>
              <a:buFont typeface="Arial" panose="020B0604020202020204" pitchFamily="34" charset="0"/>
            </a:pPr>
            <a:r>
              <a:rPr lang="zh-CN" altLang="en-US">
                <a:sym typeface="+mn-ea"/>
              </a:rPr>
              <a:t>https://cch123.github.io/ooo/</a:t>
            </a:r>
            <a:endParaRPr lang="zh-CN" altLang="en-US">
              <a:sym typeface="+mn-ea"/>
            </a:endParaRPr>
          </a:p>
          <a:p>
            <a:pPr>
              <a:buFont typeface="Arial" panose="020B0604020202020204" pitchFamily="34" charset="0"/>
            </a:pPr>
            <a:r>
              <a:rPr lang="zh-CN" altLang="en-US">
                <a:sym typeface="+mn-ea"/>
              </a:rPr>
              <a:t>https://blog.golang.org/codelab-share</a:t>
            </a:r>
            <a:endParaRPr lang="zh-CN" altLang="en-US">
              <a:sym typeface="+mn-ea"/>
            </a:endParaRPr>
          </a:p>
          <a:p>
            <a:pPr>
              <a:buFont typeface="Arial" panose="020B0604020202020204" pitchFamily="34" charset="0"/>
            </a:pPr>
            <a:r>
              <a:rPr lang="zh-CN" altLang="en-US">
                <a:sym typeface="+mn-ea"/>
              </a:rPr>
              <a:t>https://dave.cheney.net/2018/01/06/if-aligned-memory-writes-are-atomic-why-do-we-need-the-sync-atomic-package</a:t>
            </a:r>
            <a:endParaRPr lang="zh-CN" altLang="en-US">
              <a:sym typeface="+mn-ea"/>
            </a:endParaRPr>
          </a:p>
          <a:p>
            <a:pPr>
              <a:buFont typeface="Arial" panose="020B0604020202020204" pitchFamily="34" charset="0"/>
            </a:pPr>
            <a:r>
              <a:rPr lang="zh-CN" altLang="en-US">
                <a:sym typeface="+mn-ea"/>
              </a:rPr>
              <a:t>http://blog.golang.org/race-detector</a:t>
            </a:r>
            <a:endParaRPr lang="zh-CN" altLang="en-US">
              <a:sym typeface="+mn-e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https://dave.cheney.net/2014/06/27/ice-cream-makers-and-data-races</a:t>
            </a:r>
            <a:endParaRPr lang="zh-CN" altLang="en-US">
              <a:sym typeface="+mn-ea"/>
            </a:endParaRPr>
          </a:p>
          <a:p>
            <a:pPr>
              <a:buFont typeface="Arial" panose="020B0604020202020204" pitchFamily="34" charset="0"/>
            </a:pPr>
            <a:r>
              <a:rPr lang="zh-CN" altLang="en-US">
                <a:sym typeface="+mn-ea"/>
              </a:rPr>
              <a:t>https://www.ardanlabs.com/blog/2014/06/ice-cream-makers-and-data-races-part-ii.html</a:t>
            </a:r>
            <a:endParaRPr lang="zh-CN" altLang="en-US">
              <a:sym typeface="+mn-ea"/>
            </a:endParaRPr>
          </a:p>
          <a:p>
            <a:pPr>
              <a:buFont typeface="Arial" panose="020B0604020202020204" pitchFamily="34" charset="0"/>
            </a:pPr>
            <a:r>
              <a:rPr lang="zh-CN" altLang="en-US">
                <a:sym typeface="+mn-ea"/>
              </a:rPr>
              <a:t>https://medium.com/a-journey-with-go/go-how-to-reduce-lock-contention-with-the-atomic-package-ba3b2664b549</a:t>
            </a:r>
            <a:endParaRPr lang="zh-CN" altLang="en-US">
              <a:sym typeface="+mn-ea"/>
            </a:endParaRPr>
          </a:p>
          <a:p>
            <a:pPr>
              <a:buFont typeface="Arial" panose="020B0604020202020204" pitchFamily="34" charset="0"/>
            </a:pPr>
            <a:r>
              <a:rPr lang="zh-CN" altLang="en-US">
                <a:sym typeface="+mn-ea"/>
              </a:rPr>
              <a:t>https://medium.com/a-journey-with-go/go-discovery-of-the-trace-package-e5a821743c3c</a:t>
            </a:r>
            <a:endParaRPr lang="zh-CN" altLang="en-US">
              <a:sym typeface="+mn-ea"/>
            </a:endParaRPr>
          </a:p>
          <a:p>
            <a:pPr>
              <a:buFont typeface="Arial" panose="020B0604020202020204" pitchFamily="34" charset="0"/>
            </a:pPr>
            <a:r>
              <a:rPr lang="zh-CN" altLang="en-US">
                <a:sym typeface="+mn-ea"/>
              </a:rPr>
              <a:t>https://medium.com/a-journey-with-go/go-mutex-and-starvation-3f4f4e75ad50</a:t>
            </a:r>
            <a:endParaRPr lang="zh-CN" altLang="en-US">
              <a:sym typeface="+mn-ea"/>
            </a:endParaRPr>
          </a:p>
          <a:p>
            <a:pPr>
              <a:buFont typeface="Arial" panose="020B0604020202020204" pitchFamily="34" charset="0"/>
            </a:pPr>
            <a:r>
              <a:rPr lang="zh-CN" altLang="en-US">
                <a:sym typeface="+mn-ea"/>
              </a:rPr>
              <a:t>https://www.ardanlabs.com/blog/2017/10/the-behavior-of-channels.html</a:t>
            </a:r>
            <a:endParaRPr lang="zh-CN" altLang="en-US">
              <a:sym typeface="+mn-ea"/>
            </a:endParaRPr>
          </a:p>
          <a:p>
            <a:pPr>
              <a:buFont typeface="Arial" panose="020B0604020202020204" pitchFamily="34" charset="0"/>
            </a:pPr>
            <a:r>
              <a:rPr lang="zh-CN" altLang="en-US">
                <a:sym typeface="+mn-ea"/>
              </a:rPr>
              <a:t>https://medium.com/a-journey-with-go/go-buffered-and-unbuffered-channels-29a107c00268</a:t>
            </a:r>
            <a:endParaRPr lang="zh-CN" altLang="en-US">
              <a:sym typeface="+mn-ea"/>
            </a:endParaRPr>
          </a:p>
          <a:p>
            <a:pPr>
              <a:buFont typeface="Arial" panose="020B0604020202020204" pitchFamily="34" charset="0"/>
            </a:pPr>
            <a:r>
              <a:rPr lang="zh-CN" altLang="en-US">
                <a:sym typeface="+mn-ea"/>
              </a:rPr>
              <a:t>https://medium.com/a-journey-with-go/go-ordering-in-select-statements-fd0ff80fd8d6</a:t>
            </a:r>
            <a:endParaRPr lang="zh-CN" altLang="en-US">
              <a:sym typeface="+mn-ea"/>
            </a:endParaRPr>
          </a:p>
          <a:p>
            <a:pPr>
              <a:buFont typeface="Arial" panose="020B0604020202020204" pitchFamily="34" charset="0"/>
            </a:pPr>
            <a:r>
              <a:rPr lang="zh-CN" altLang="en-US">
                <a:sym typeface="+mn-ea"/>
              </a:rPr>
              <a:t>https://www.ardanlabs.com/blog/2017/10/the-behavior-of-channels.html</a:t>
            </a:r>
            <a:endParaRPr lang="zh-CN" altLang="en-US">
              <a:sym typeface="+mn-ea"/>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https://www.ardanlabs.com/blog/2014/02/the-nature-of-channels-in-go.html</a:t>
            </a:r>
            <a:endParaRPr lang="zh-CN" altLang="en-US">
              <a:sym typeface="+mn-ea"/>
            </a:endParaRPr>
          </a:p>
          <a:p>
            <a:pPr>
              <a:buFont typeface="Arial" panose="020B0604020202020204" pitchFamily="34" charset="0"/>
            </a:pPr>
            <a:r>
              <a:rPr lang="zh-CN" altLang="en-US">
                <a:sym typeface="+mn-ea"/>
              </a:rPr>
              <a:t>https://www.ardanlabs.com/blog/2013/10/my-channel-select-bug.html</a:t>
            </a:r>
            <a:endParaRPr lang="zh-CN" altLang="en-US">
              <a:sym typeface="+mn-ea"/>
            </a:endParaRPr>
          </a:p>
          <a:p>
            <a:pPr>
              <a:buFont typeface="Arial" panose="020B0604020202020204" pitchFamily="34" charset="0"/>
            </a:pPr>
            <a:r>
              <a:rPr lang="zh-CN" altLang="en-US">
                <a:sym typeface="+mn-ea"/>
              </a:rPr>
              <a:t>https://blog.golang.org/io2013-talk-concurrency</a:t>
            </a:r>
            <a:endParaRPr lang="zh-CN" altLang="en-US">
              <a:sym typeface="+mn-ea"/>
            </a:endParaRPr>
          </a:p>
          <a:p>
            <a:pPr>
              <a:buFont typeface="Arial" panose="020B0604020202020204" pitchFamily="34" charset="0"/>
            </a:pPr>
            <a:r>
              <a:rPr lang="zh-CN" altLang="en-US">
                <a:sym typeface="+mn-ea"/>
              </a:rPr>
              <a:t>https://blog.golang.org/waza-talk</a:t>
            </a:r>
            <a:endParaRPr lang="zh-CN" altLang="en-US">
              <a:sym typeface="+mn-ea"/>
            </a:endParaRPr>
          </a:p>
          <a:p>
            <a:pPr>
              <a:buFont typeface="Arial" panose="020B0604020202020204" pitchFamily="34" charset="0"/>
            </a:pPr>
            <a:r>
              <a:rPr lang="zh-CN" altLang="en-US">
                <a:sym typeface="+mn-ea"/>
              </a:rPr>
              <a:t>https://blog.golang.org/io2012-videos</a:t>
            </a:r>
            <a:endParaRPr lang="zh-CN" altLang="en-US">
              <a:sym typeface="+mn-ea"/>
            </a:endParaRPr>
          </a:p>
          <a:p>
            <a:pPr>
              <a:buFont typeface="Arial" panose="020B0604020202020204" pitchFamily="34" charset="0"/>
            </a:pPr>
            <a:r>
              <a:rPr lang="zh-CN" altLang="en-US">
                <a:sym typeface="+mn-ea"/>
              </a:rPr>
              <a:t>https://blog.golang.org/concurrency-timeouts</a:t>
            </a:r>
            <a:endParaRPr lang="zh-CN" altLang="en-US">
              <a:sym typeface="+mn-ea"/>
            </a:endParaRPr>
          </a:p>
          <a:p>
            <a:pPr>
              <a:buFont typeface="Arial" panose="020B0604020202020204" pitchFamily="34" charset="0"/>
            </a:pPr>
            <a:r>
              <a:rPr lang="zh-CN" altLang="en-US">
                <a:sym typeface="+mn-ea"/>
              </a:rPr>
              <a:t>https://blog.golang.org/pipelines</a:t>
            </a:r>
            <a:endParaRPr lang="zh-CN" altLang="en-US">
              <a:sym typeface="+mn-ea"/>
            </a:endParaRPr>
          </a:p>
          <a:p>
            <a:pPr>
              <a:buFont typeface="Arial" panose="020B0604020202020204" pitchFamily="34" charset="0"/>
            </a:pPr>
            <a:r>
              <a:rPr lang="zh-CN" altLang="en-US">
                <a:sym typeface="+mn-ea"/>
              </a:rPr>
              <a:t>https://www.ardanlabs.com/blog/2014/02/running-queries-concurrently-against.html</a:t>
            </a:r>
            <a:endParaRPr lang="zh-CN" altLang="en-US">
              <a:sym typeface="+mn-ea"/>
            </a:endParaRPr>
          </a:p>
          <a:p>
            <a:pPr>
              <a:buFont typeface="Arial" panose="020B0604020202020204" pitchFamily="34" charset="0"/>
            </a:pPr>
            <a:r>
              <a:rPr lang="zh-CN" altLang="en-US">
                <a:sym typeface="+mn-ea"/>
              </a:rPr>
              <a:t>https://blogtitle.github.io/go-advanced-concurrency-patterns-part-3-channels/</a:t>
            </a:r>
            <a:endParaRPr lang="zh-CN" altLang="en-US">
              <a:sym typeface="+mn-ea"/>
            </a:endParaRPr>
          </a:p>
          <a:p>
            <a:pPr>
              <a:buFont typeface="Arial" panose="020B0604020202020204" pitchFamily="34" charset="0"/>
            </a:pPr>
            <a:r>
              <a:rPr lang="zh-CN" altLang="en-US">
                <a:sym typeface="+mn-ea"/>
              </a:rPr>
              <a:t>https://www.ardanlabs.com/blog/2013/05/thread-pooling-in-go-programming.html</a:t>
            </a:r>
            <a:endParaRPr lang="zh-CN" altLang="en-US">
              <a:sym typeface="+mn-ea"/>
            </a:endParaRPr>
          </a:p>
          <a:p>
            <a:pPr>
              <a:buFont typeface="Arial" panose="020B0604020202020204" pitchFamily="34" charset="0"/>
            </a:pPr>
            <a:r>
              <a:rPr lang="zh-CN" altLang="en-US">
                <a:sym typeface="+mn-ea"/>
              </a:rPr>
              <a:t>https://www.ardanlabs.com/blog/2013/09/pool-go-routines-to-process-task.html</a:t>
            </a:r>
            <a:endParaRPr lang="zh-CN" altLang="en-US">
              <a:sym typeface="+mn-ea"/>
            </a:endParaRPr>
          </a:p>
          <a:p>
            <a:pPr>
              <a:buFont typeface="Arial" panose="020B0604020202020204" pitchFamily="34" charset="0"/>
            </a:pPr>
            <a:r>
              <a:rPr lang="zh-CN" altLang="en-US">
                <a:sym typeface="+mn-ea"/>
              </a:rPr>
              <a:t>https://blogtitle.github.io/categories/concurrency/</a:t>
            </a:r>
            <a:endParaRPr lang="zh-CN" altLang="en-US">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这两个 </a:t>
            </a:r>
            <a:r>
              <a:rPr lang="en-US" altLang="zh-CN">
                <a:sym typeface="+mn-ea"/>
              </a:rPr>
              <a:t>API </a:t>
            </a:r>
            <a:r>
              <a:rPr lang="zh-CN" altLang="en-US">
                <a:sym typeface="+mn-ea"/>
              </a:rPr>
              <a:t>有什么区别？</a:t>
            </a: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marL="571500" indent="-571500">
              <a:buFont typeface="Arial" panose="020B0604020202020204" pitchFamily="34" charset="0"/>
              <a:buChar char="•"/>
            </a:pP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将目录读取到一个 </a:t>
            </a:r>
            <a:r>
              <a:rPr lang="en-US" altLang="zh-CN" sz="3600" i="1">
                <a:solidFill>
                  <a:schemeClr val="accent1"/>
                </a:solidFill>
                <a:sym typeface="+mn-ea"/>
              </a:rPr>
              <a:t>slice </a:t>
            </a:r>
            <a:r>
              <a:rPr lang="zh-CN" altLang="en-US" sz="3600" i="1">
                <a:solidFill>
                  <a:schemeClr val="accent1"/>
                </a:solidFill>
                <a:sym typeface="+mn-ea"/>
              </a:rPr>
              <a:t>中，然后返回整个切片，或者如果出现错误，则返回错误。这是同步调用的，ListDirectory 的调用方会阻塞，直到读取所有目录条目。根据目录的大小，这可能需要很长时间，并且可能会分配大量内存来构建目录条目名称的 </a:t>
            </a:r>
            <a:r>
              <a:rPr lang="en-US" altLang="zh-CN" sz="3600" i="1">
                <a:solidFill>
                  <a:schemeClr val="accent1"/>
                </a:solidFill>
                <a:sym typeface="+mn-ea"/>
              </a:rPr>
              <a:t>slice</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ListDirectory 返回一个 </a:t>
            </a:r>
            <a:r>
              <a:rPr lang="en-US" altLang="zh-CN" sz="3600" i="1">
                <a:solidFill>
                  <a:schemeClr val="accent1"/>
                </a:solidFill>
                <a:sym typeface="+mn-ea"/>
              </a:rPr>
              <a:t>chan string</a:t>
            </a:r>
            <a:r>
              <a:rPr lang="zh-CN" altLang="en-US" sz="3600" i="1">
                <a:solidFill>
                  <a:schemeClr val="accent1"/>
                </a:solidFill>
                <a:sym typeface="+mn-ea"/>
              </a:rPr>
              <a:t>，将通过该 </a:t>
            </a:r>
            <a:r>
              <a:rPr lang="en-US" altLang="zh-CN" sz="3600" i="1">
                <a:solidFill>
                  <a:schemeClr val="accent1"/>
                </a:solidFill>
                <a:sym typeface="+mn-ea"/>
              </a:rPr>
              <a:t>chan </a:t>
            </a:r>
            <a:r>
              <a:rPr lang="zh-CN" altLang="en-US" sz="3600" i="1">
                <a:solidFill>
                  <a:schemeClr val="accent1"/>
                </a:solidFill>
                <a:sym typeface="+mn-ea"/>
              </a:rPr>
              <a:t>传递目录。当通道关闭时，这表示不再有目录。由于在 ListDirectory 返回后发生通道的填充，ListDirectory 可能内部启动 </a:t>
            </a:r>
            <a:r>
              <a:rPr lang="en-US" altLang="zh-CN" sz="3600" i="1">
                <a:solidFill>
                  <a:schemeClr val="accent1"/>
                </a:solidFill>
                <a:sym typeface="+mn-ea"/>
              </a:rPr>
              <a:t>g</a:t>
            </a:r>
            <a:r>
              <a:rPr lang="zh-CN" altLang="en-US" sz="3600" i="1">
                <a:solidFill>
                  <a:schemeClr val="accent1"/>
                </a:solidFill>
                <a:sym typeface="+mn-ea"/>
              </a:rPr>
              <a:t>oroutin</a:t>
            </a:r>
            <a:r>
              <a:rPr lang="en-US" altLang="zh-CN" sz="3600" i="1">
                <a:solidFill>
                  <a:schemeClr val="accent1"/>
                </a:solidFill>
                <a:sym typeface="+mn-ea"/>
              </a:rPr>
              <a:t>e </a:t>
            </a:r>
            <a:r>
              <a:rPr lang="zh-CN" altLang="en-US" sz="3600" i="1">
                <a:solidFill>
                  <a:schemeClr val="accent1"/>
                </a:solidFill>
                <a:sym typeface="+mn-ea"/>
              </a:rPr>
              <a:t>来填充通道。</a:t>
            </a:r>
            <a:endParaRPr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4077970" y="3592830"/>
            <a:ext cx="16226155" cy="497649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20204" pitchFamily="34" charset="0"/>
            </a:pPr>
            <a:r>
              <a:rPr lang="zh-CN" altLang="en-US">
                <a:sym typeface="+mn-ea"/>
              </a:rPr>
              <a:t>https://blog.golang.org/context</a:t>
            </a:r>
            <a:endParaRPr lang="zh-CN" altLang="en-US">
              <a:sym typeface="+mn-ea"/>
            </a:endParaRPr>
          </a:p>
          <a:p>
            <a:pPr>
              <a:buFont typeface="Arial" panose="020B0604020202020204" pitchFamily="34" charset="0"/>
            </a:pPr>
            <a:r>
              <a:rPr lang="zh-CN" altLang="en-US">
                <a:sym typeface="+mn-ea"/>
              </a:rPr>
              <a:t>https://www.ardanlabs.com/blog/2019/09/context-package-semantics-in-go.html</a:t>
            </a:r>
            <a:endParaRPr lang="zh-CN" altLang="en-US">
              <a:sym typeface="+mn-ea"/>
            </a:endParaRPr>
          </a:p>
          <a:p>
            <a:pPr>
              <a:buFont typeface="Arial" panose="020B0604020202020204" pitchFamily="34" charset="0"/>
            </a:pPr>
            <a:r>
              <a:rPr lang="zh-CN" altLang="en-US">
                <a:sym typeface="+mn-ea"/>
              </a:rPr>
              <a:t>https://golang.org/ref/spec#Channel_types</a:t>
            </a:r>
            <a:endParaRPr lang="zh-CN" altLang="en-US">
              <a:sym typeface="+mn-ea"/>
            </a:endParaRPr>
          </a:p>
          <a:p>
            <a:pPr>
              <a:buFont typeface="Arial" panose="020B0604020202020204" pitchFamily="34" charset="0"/>
            </a:pPr>
            <a:r>
              <a:rPr lang="zh-CN" altLang="en-US">
                <a:sym typeface="+mn-ea"/>
              </a:rPr>
              <a:t>https://drive.google.com/file/d/1nPdvhB0PutEJzdCq5ms6UI58dp50fcAN/view</a:t>
            </a:r>
            <a:endParaRPr lang="zh-CN" altLang="en-US">
              <a:sym typeface="+mn-ea"/>
            </a:endParaRPr>
          </a:p>
          <a:p>
            <a:pPr>
              <a:buFont typeface="Arial" panose="020B060402020202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20204" pitchFamily="34" charset="0"/>
            </a:pPr>
            <a:r>
              <a:rPr lang="zh-CN" altLang="en-US">
                <a:sym typeface="+mn-ea"/>
              </a:rPr>
              <a:t>https://blog.golang.org/context</a:t>
            </a:r>
            <a:endParaRPr lang="zh-CN" altLang="en-US">
              <a:sym typeface="+mn-ea"/>
            </a:endParaRPr>
          </a:p>
          <a:p>
            <a:pPr>
              <a:buFont typeface="Arial" panose="020B0604020202020204" pitchFamily="34" charset="0"/>
            </a:pPr>
            <a:r>
              <a:rPr lang="zh-CN" altLang="en-US">
                <a:sym typeface="+mn-ea"/>
              </a:rPr>
              <a:t>https://www.ardanlabs.com/blog/2019/09/context-package-semantics-in-go.html</a:t>
            </a:r>
            <a:endParaRPr lang="zh-CN" altLang="en-US">
              <a:sym typeface="+mn-ea"/>
            </a:endParaRPr>
          </a:p>
          <a:p>
            <a:pPr>
              <a:buFont typeface="Arial" panose="020B0604020202020204" pitchFamily="34" charset="0"/>
            </a:pPr>
            <a:r>
              <a:rPr lang="zh-CN" altLang="en-US">
                <a:sym typeface="+mn-ea"/>
              </a:rPr>
              <a:t>https://golang.org/doc/effective_go.html#concurrency</a:t>
            </a:r>
            <a:endParaRPr lang="zh-CN" altLang="en-US">
              <a:sym typeface="+mn-ea"/>
            </a:endParaRPr>
          </a:p>
          <a:p>
            <a:pPr>
              <a:buFont typeface="Arial" panose="020B0604020202020204" pitchFamily="34" charset="0"/>
            </a:pPr>
            <a:r>
              <a:rPr lang="zh-CN" altLang="en-US">
                <a:sym typeface="+mn-ea"/>
              </a:rPr>
              <a:t>https://zhuanlan.zhihu.com/p/34417106?hmsr=toutiao.io</a:t>
            </a:r>
            <a:endParaRPr lang="zh-CN" altLang="en-US">
              <a:sym typeface="+mn-ea"/>
            </a:endParaRPr>
          </a:p>
          <a:p>
            <a:pPr>
              <a:buFont typeface="Arial" panose="020B0604020202020204" pitchFamily="34" charset="0"/>
            </a:pPr>
            <a:r>
              <a:rPr lang="zh-CN" altLang="en-US">
                <a:sym typeface="+mn-ea"/>
              </a:rPr>
              <a:t>https://talks.golang.org/2014/gotham-context.slide#1</a:t>
            </a:r>
            <a:endParaRPr lang="zh-CN" altLang="en-US">
              <a:sym typeface="+mn-ea"/>
            </a:endParaRPr>
          </a:p>
          <a:p>
            <a:pPr>
              <a:buFont typeface="Arial" panose="020B0604020202020204" pitchFamily="34" charset="0"/>
            </a:pPr>
            <a:endParaRPr lang="zh-CN" altLang="en-US">
              <a:sym typeface="+mn-ea"/>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https://medium.com/@cep21/how-to-correctly-use-context-context-in-go-1-7-8f2c0fafdf39</a:t>
            </a:r>
            <a:endParaRPr lang="zh-CN" altLang="en-US">
              <a:sym typeface="+mn-ea"/>
            </a:endParaRPr>
          </a:p>
          <a:p>
            <a:pPr>
              <a:buFont typeface="Arial" panose="020B0604020202020204" pitchFamily="34" charset="0"/>
            </a:pPr>
            <a:endParaRPr lang="zh-CN" altLang="en-US">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ListDirectory </a:t>
            </a:r>
            <a:r>
              <a:rPr lang="en-US">
                <a:sym typeface="+mn-ea"/>
              </a:rPr>
              <a:t>chan </a:t>
            </a:r>
            <a:r>
              <a:rPr>
                <a:sym typeface="+mn-ea"/>
              </a:rPr>
              <a:t>版本还有两个问题：</a:t>
            </a:r>
            <a:endParaRPr>
              <a:sym typeface="+mn-ea"/>
            </a:endParaRPr>
          </a:p>
          <a:p>
            <a:pPr marL="571500" indent="-571500">
              <a:buFont typeface="Arial" panose="020B0604020202020204" pitchFamily="34" charset="0"/>
              <a:buChar char="•"/>
            </a:pPr>
            <a:r>
              <a:rPr sz="3600" i="1">
                <a:solidFill>
                  <a:schemeClr val="accent1"/>
                </a:solidFill>
                <a:sym typeface="+mn-ea"/>
              </a:rPr>
              <a:t>通过使用一个关闭的通道作为不再需要处理的项目的信号，ListDirectory 无法告诉调用者通过通道返回的项目集不完整，因为中途遇到了错误。调用方无法区分空目录与完全从目录读取的错误之间的区别。这两种方法都会导致从 ListDirectory 返回的通道会立即关闭。</a:t>
            </a:r>
            <a:endParaRPr sz="3600" i="1">
              <a:solidFill>
                <a:schemeClr val="accent1"/>
              </a:solidFill>
              <a:sym typeface="+mn-ea"/>
            </a:endParaRPr>
          </a:p>
          <a:p>
            <a:pPr marL="571500" indent="-571500">
              <a:buFont typeface="Arial" panose="020B0604020202020204" pitchFamily="34" charset="0"/>
              <a:buChar char="•"/>
            </a:pPr>
            <a:r>
              <a:rPr sz="3600" i="1">
                <a:solidFill>
                  <a:schemeClr val="accent1"/>
                </a:solidFill>
                <a:sym typeface="+mn-ea"/>
              </a:rPr>
              <a:t>调用者必须</a:t>
            </a:r>
            <a:r>
              <a:rPr lang="zh-CN" sz="3600" i="1">
                <a:solidFill>
                  <a:schemeClr val="accent1"/>
                </a:solidFill>
                <a:sym typeface="+mn-ea"/>
              </a:rPr>
              <a:t>持续</a:t>
            </a:r>
            <a:r>
              <a:rPr sz="3600" i="1">
                <a:solidFill>
                  <a:schemeClr val="accent1"/>
                </a:solidFill>
                <a:sym typeface="+mn-ea"/>
              </a:rPr>
              <a:t>从通道读取，直到它关闭，因为这是调用者知道填充 </a:t>
            </a:r>
            <a:r>
              <a:rPr lang="en-US" sz="3600" i="1">
                <a:solidFill>
                  <a:schemeClr val="accent1"/>
                </a:solidFill>
                <a:sym typeface="+mn-ea"/>
              </a:rPr>
              <a:t>chan </a:t>
            </a:r>
            <a:r>
              <a:rPr sz="3600" i="1">
                <a:solidFill>
                  <a:schemeClr val="accent1"/>
                </a:solidFill>
                <a:sym typeface="+mn-ea"/>
              </a:rPr>
              <a:t>的 goroutine 已经停止的唯一方法。这对 ListDirectory 的使用是一个严重的限制，调用者必须花时间从通道读取数据，即使它可能已经收到了它想要的答案。对于大中型目录，它可能在内存使用方面更为</a:t>
            </a:r>
            <a:r>
              <a:rPr lang="zh-CN" sz="3600" i="1">
                <a:solidFill>
                  <a:schemeClr val="accent1"/>
                </a:solidFill>
                <a:sym typeface="+mn-ea"/>
              </a:rPr>
              <a:t>高校</a:t>
            </a:r>
            <a:r>
              <a:rPr sz="3600" i="1">
                <a:solidFill>
                  <a:schemeClr val="accent1"/>
                </a:solidFill>
                <a:sym typeface="+mn-ea"/>
              </a:rPr>
              <a:t>，但这种方法并不比原始的基于 </a:t>
            </a:r>
            <a:r>
              <a:rPr lang="en-US" sz="3600" i="1">
                <a:solidFill>
                  <a:schemeClr val="accent1"/>
                </a:solidFill>
                <a:sym typeface="+mn-ea"/>
              </a:rPr>
              <a:t>slice </a:t>
            </a:r>
            <a:r>
              <a:rPr sz="3600" i="1">
                <a:solidFill>
                  <a:schemeClr val="accent1"/>
                </a:solidFill>
                <a:sym typeface="+mn-ea"/>
              </a:rPr>
              <a:t>的方法快。</a:t>
            </a: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a:buFont typeface="Arial" panose="020B0604020202020204" pitchFamily="34" charset="0"/>
            </a:pPr>
            <a:r>
              <a:rPr sz="3600" i="1">
                <a:solidFill>
                  <a:schemeClr val="accent2"/>
                </a:solidFill>
                <a:sym typeface="+mn-ea"/>
              </a:rPr>
              <a:t>filepath.WalkDir </a:t>
            </a:r>
            <a:r>
              <a:rPr lang="en-US" sz="3600" i="1">
                <a:solidFill>
                  <a:schemeClr val="accent2"/>
                </a:solidFill>
                <a:sym typeface="+mn-ea"/>
              </a:rPr>
              <a:t>也是</a:t>
            </a:r>
            <a:r>
              <a:rPr lang="zh-CN" altLang="en-US" sz="3600" i="1">
                <a:solidFill>
                  <a:schemeClr val="accent2"/>
                </a:solidFill>
                <a:sym typeface="+mn-ea"/>
              </a:rPr>
              <a:t>类似的模型，如果函数启动 goroutine，则必须向调用方提供显式停止该goroutine 的方法。通常，将异步执行函数的决定权交给该函数的调用方通常更容易。</a:t>
            </a:r>
            <a:endParaRPr lang="zh-CN" altLang="en-US" sz="3600" i="1">
              <a:solidFill>
                <a:schemeClr val="accent2"/>
              </a:solidFill>
              <a:sym typeface="+mn-ea"/>
            </a:endParaRPr>
          </a:p>
        </p:txBody>
      </p:sp>
      <p:pic>
        <p:nvPicPr>
          <p:cNvPr id="4" name="图片 3"/>
          <p:cNvPicPr>
            <a:picLocks noChangeAspect="1"/>
          </p:cNvPicPr>
          <p:nvPr/>
        </p:nvPicPr>
        <p:blipFill>
          <a:blip r:embed="rId1"/>
          <a:stretch>
            <a:fillRect/>
          </a:stretch>
        </p:blipFill>
        <p:spPr>
          <a:xfrm>
            <a:off x="2498090" y="8335645"/>
            <a:ext cx="19386550" cy="15595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5400"/>
              <a:t>Never start a goroutine without knowning when it will stop</a:t>
            </a:r>
            <a:endParaRPr kumimoji="1" lang="en-US" altLang="zh-CN" sz="5400"/>
          </a:p>
        </p:txBody>
      </p:sp>
      <p:sp>
        <p:nvSpPr>
          <p:cNvPr id="13" name="文本占位符 12"/>
          <p:cNvSpPr>
            <a:spLocks noGrp="1"/>
          </p:cNvSpPr>
          <p:nvPr>
            <p:ph type="body" sz="quarter" idx="11"/>
          </p:nvPr>
        </p:nvSpPr>
        <p:spPr>
          <a:xfrm>
            <a:off x="2463800" y="2289810"/>
            <a:ext cx="19457670" cy="10222230"/>
          </a:xfrm>
        </p:spPr>
        <p:txBody>
          <a:bodyPr anchor="t" anchorCtr="0">
            <a:noAutofit/>
          </a:bodyPr>
          <a:lstStyle/>
          <a:p>
            <a:pPr>
              <a:buFont typeface="Arial" panose="020B0604020202020204" pitchFamily="34" charset="0"/>
            </a:pPr>
            <a:r>
              <a:rPr lang="zh-CN" altLang="en-US" sz="3600">
                <a:solidFill>
                  <a:schemeClr val="bg1"/>
                </a:solidFill>
                <a:latin typeface="Alibaba PuHuiTi R" panose="00020600040101010101" pitchFamily="18" charset="-122"/>
                <a:sym typeface="+mn-ea"/>
              </a:rPr>
              <a:t>在这个例子中，</a:t>
            </a:r>
            <a:r>
              <a:rPr lang="en-US" altLang="zh-CN" sz="3600">
                <a:solidFill>
                  <a:schemeClr val="bg1"/>
                </a:solidFill>
                <a:latin typeface="Alibaba PuHuiTi R" panose="00020600040101010101" pitchFamily="18" charset="-122"/>
                <a:sym typeface="+mn-ea"/>
              </a:rPr>
              <a:t>g</a:t>
            </a:r>
            <a:r>
              <a:rPr lang="zh-CN" altLang="en-US" sz="3600">
                <a:solidFill>
                  <a:schemeClr val="bg1"/>
                </a:solidFill>
                <a:latin typeface="Alibaba PuHuiTi R" panose="00020600040101010101" pitchFamily="18" charset="-122"/>
                <a:sym typeface="+mn-ea"/>
              </a:rPr>
              <a:t>oroutine 泄以在 </a:t>
            </a:r>
            <a:r>
              <a:rPr lang="en-US" altLang="zh-CN" sz="3600">
                <a:solidFill>
                  <a:schemeClr val="bg1"/>
                </a:solidFill>
                <a:latin typeface="Alibaba PuHuiTi R" panose="00020600040101010101" pitchFamily="18" charset="-122"/>
                <a:sym typeface="+mn-ea"/>
              </a:rPr>
              <a:t>code review </a:t>
            </a:r>
            <a:r>
              <a:rPr lang="zh-CN" altLang="en-US" sz="3600">
                <a:solidFill>
                  <a:schemeClr val="bg1"/>
                </a:solidFill>
                <a:latin typeface="Alibaba PuHuiTi R" panose="00020600040101010101" pitchFamily="18" charset="-122"/>
                <a:sym typeface="+mn-ea"/>
              </a:rPr>
              <a:t>快速识别出来。不幸的是，生产代码中的 </a:t>
            </a:r>
            <a:r>
              <a:rPr lang="en-US" altLang="zh-CN" sz="3600">
                <a:solidFill>
                  <a:schemeClr val="bg1"/>
                </a:solidFill>
                <a:latin typeface="Alibaba PuHuiTi R" panose="00020600040101010101" pitchFamily="18" charset="-122"/>
                <a:sym typeface="+mn-ea"/>
              </a:rPr>
              <a:t>g</a:t>
            </a:r>
            <a:r>
              <a:rPr lang="zh-CN" altLang="en-US" sz="3600">
                <a:solidFill>
                  <a:schemeClr val="bg1"/>
                </a:solidFill>
                <a:latin typeface="Alibaba PuHuiTi R" panose="00020600040101010101" pitchFamily="18" charset="-122"/>
                <a:sym typeface="+mn-ea"/>
              </a:rPr>
              <a:t>oroutine 泄漏通常更难找到。我无法说明 </a:t>
            </a:r>
            <a:r>
              <a:rPr lang="en-US" altLang="zh-CN" sz="3600">
                <a:solidFill>
                  <a:schemeClr val="bg1"/>
                </a:solidFill>
                <a:latin typeface="Alibaba PuHuiTi R" panose="00020600040101010101" pitchFamily="18" charset="-122"/>
                <a:sym typeface="+mn-ea"/>
              </a:rPr>
              <a:t>g</a:t>
            </a:r>
            <a:r>
              <a:rPr lang="zh-CN" altLang="en-US" sz="3600">
                <a:solidFill>
                  <a:schemeClr val="bg1"/>
                </a:solidFill>
                <a:latin typeface="Alibaba PuHuiTi R" panose="00020600040101010101" pitchFamily="18" charset="-122"/>
                <a:sym typeface="+mn-ea"/>
              </a:rPr>
              <a:t>oroutine 泄漏可能发生的所有可能方式，您可能会遇到：</a:t>
            </a:r>
            <a:endParaRPr lang="zh-CN" altLang="en-US" sz="3600">
              <a:solidFill>
                <a:schemeClr val="bg1"/>
              </a:solidFill>
              <a:latin typeface="Alibaba PuHuiTi R" panose="00020600040101010101" pitchFamily="18" charset="-122"/>
              <a:sym typeface="+mn-ea"/>
            </a:endParaRPr>
          </a:p>
        </p:txBody>
      </p:sp>
      <p:pic>
        <p:nvPicPr>
          <p:cNvPr id="2" name="图片 1"/>
          <p:cNvPicPr>
            <a:picLocks noChangeAspect="1"/>
          </p:cNvPicPr>
          <p:nvPr/>
        </p:nvPicPr>
        <p:blipFill>
          <a:blip r:embed="rId1"/>
          <a:stretch>
            <a:fillRect/>
          </a:stretch>
        </p:blipFill>
        <p:spPr>
          <a:xfrm>
            <a:off x="2462530" y="4306616"/>
            <a:ext cx="16022552" cy="7674037"/>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19401</Words>
  <Application>WPS 演示</Application>
  <PresentationFormat>自定义</PresentationFormat>
  <Paragraphs>595</Paragraphs>
  <Slides>71</Slides>
  <Notes>64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71</vt:i4>
      </vt:variant>
    </vt:vector>
  </HeadingPairs>
  <TitlesOfParts>
    <vt:vector size="89" baseType="lpstr">
      <vt:lpstr>Arial</vt:lpstr>
      <vt:lpstr>宋体</vt:lpstr>
      <vt:lpstr>Wingdings</vt:lpstr>
      <vt:lpstr>Helvetica Neue</vt:lpstr>
      <vt:lpstr>Helvetica Neue Medium</vt:lpstr>
      <vt:lpstr>Helvetica Neue Light</vt:lpstr>
      <vt:lpstr>Helvetica</vt:lpstr>
      <vt:lpstr>Alibaba PuHuiTi B</vt:lpstr>
      <vt:lpstr>Helvetica Light</vt:lpstr>
      <vt:lpstr>Alibaba PuHuiTi R</vt:lpstr>
      <vt:lpstr>Alibaba PuHuiTi</vt:lpstr>
      <vt:lpstr>微软雅黑</vt:lpstr>
      <vt:lpstr>Arial Unicode MS</vt:lpstr>
      <vt:lpstr>Helvetica Oblique</vt:lpstr>
      <vt:lpstr>Segoe Print</vt:lpstr>
      <vt:lpstr>Helvetica Neue Italic</vt:lpstr>
      <vt:lpstr>DejaVu Math TeX Gyre</vt:lpstr>
      <vt:lpstr>White</vt:lpstr>
      <vt:lpstr>PowerPoint 演示文稿</vt:lpstr>
      <vt:lpstr>PowerPoint 演示文稿</vt:lpstr>
      <vt:lpstr>Processes and Threads</vt:lpstr>
      <vt:lpstr>Goroutines and Parallelism</vt:lpstr>
      <vt:lpstr>Keep yourself busy or do the work yourself</vt:lpstr>
      <vt:lpstr>Keep yourself busy or do the work yourself</vt:lpstr>
      <vt:lpstr>Leave concurrency to the caller</vt:lpstr>
      <vt:lpstr>Leave concurrency to the caller</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Application Lifecycle</vt:lpstr>
      <vt:lpstr>Incomplete Work</vt:lpstr>
      <vt:lpstr>Incomplete Work</vt:lpstr>
      <vt:lpstr>Incomplete Work</vt:lpstr>
      <vt:lpstr>PowerPoint 演示文稿</vt:lpstr>
      <vt:lpstr>Memory model</vt:lpstr>
      <vt:lpstr>Memory Reordering</vt:lpstr>
      <vt:lpstr>Memory Reordering</vt:lpstr>
      <vt:lpstr>Memory Reordering</vt:lpstr>
      <vt:lpstr>Memory model</vt:lpstr>
      <vt:lpstr>Memory model</vt:lpstr>
      <vt:lpstr>PowerPoint 演示文稿</vt:lpstr>
      <vt:lpstr>Share Memory By Communicating </vt:lpstr>
      <vt:lpstr>Detecting Race Conditions With Go</vt:lpstr>
      <vt:lpstr>Detecting Race Conditions With Go</vt:lpstr>
      <vt:lpstr>Detecting Race Conditions With Go</vt:lpstr>
      <vt:lpstr>Detecting Race Conditions With Go</vt:lpstr>
      <vt:lpstr>Detecting Race Conditions With Go</vt:lpstr>
      <vt:lpstr>Detecting Race Conditions With Go</vt:lpstr>
      <vt:lpstr>sync.atomic</vt:lpstr>
      <vt:lpstr>sync.atomic</vt:lpstr>
      <vt:lpstr>sync.atomic</vt:lpstr>
      <vt:lpstr>Mutex</vt:lpstr>
      <vt:lpstr>Mutex</vt:lpstr>
      <vt:lpstr>Mutex</vt:lpstr>
      <vt:lpstr>Mutex</vt:lpstr>
      <vt:lpstr>Mutex</vt:lpstr>
      <vt:lpstr>errgroup</vt:lpstr>
      <vt:lpstr>sync.Pool</vt:lpstr>
      <vt:lpstr>PowerPoint 演示文稿</vt:lpstr>
      <vt:lpstr>Channels</vt:lpstr>
      <vt:lpstr>Unbuffered Channels</vt:lpstr>
      <vt:lpstr>Unbuffered Channels</vt:lpstr>
      <vt:lpstr>Buffered Channels</vt:lpstr>
      <vt:lpstr>Latencies due to under-sized buffer</vt:lpstr>
      <vt:lpstr>Go Concurrency Patterns</vt:lpstr>
      <vt:lpstr>Design Philosophy</vt:lpstr>
      <vt:lpstr>PowerPoint 演示文稿</vt:lpstr>
      <vt:lpstr>Request-scoped context</vt:lpstr>
      <vt:lpstr>Request-scoped context</vt:lpstr>
      <vt:lpstr>Do not store Contexts inside a struct type</vt:lpstr>
      <vt:lpstr>context.WithValue</vt:lpstr>
      <vt:lpstr>Debugging or tracing data is safe to pass in a Context </vt:lpstr>
      <vt:lpstr>context.WithValue</vt:lpstr>
      <vt:lpstr>context.WithValue</vt:lpstr>
      <vt:lpstr>When a Context is canceled, all Contexts derived from it are also canceled </vt:lpstr>
      <vt:lpstr>All blocking/long operations should be cancelable</vt:lpstr>
      <vt:lpstr>Final Notes</vt:lpstr>
      <vt:lpstr>Final Notes</vt:lpstr>
      <vt:lpstr>PowerPoint 演示文稿</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Kevin_涛</cp:lastModifiedBy>
  <cp:revision>2464</cp:revision>
  <cp:lastPrinted>2021-04-10T09:07:00Z</cp:lastPrinted>
  <dcterms:created xsi:type="dcterms:W3CDTF">2021-04-10T09:07:00Z</dcterms:created>
  <dcterms:modified xsi:type="dcterms:W3CDTF">2021-05-07T08:12:39Z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2052-11.1.0.10359</vt:lpwstr>
  </property>
  <property fmtid="{D5CDD505-2E9C-101B-9397-08002B2CF9AE}" pid="3" name="ICV">
    <vt:lpwstr>153453A6E2AF49F3A9C74B24ABB9BE32</vt:lpwstr>
  </property>
</Properties>
</file>